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4"/>
  </p:notesMasterIdLst>
  <p:handoutMasterIdLst>
    <p:handoutMasterId r:id="rId45"/>
  </p:handoutMasterIdLst>
  <p:sldIdLst>
    <p:sldId id="268" r:id="rId2"/>
    <p:sldId id="258" r:id="rId3"/>
    <p:sldId id="260" r:id="rId4"/>
    <p:sldId id="261" r:id="rId5"/>
    <p:sldId id="265" r:id="rId6"/>
    <p:sldId id="282" r:id="rId7"/>
    <p:sldId id="302" r:id="rId8"/>
    <p:sldId id="304" r:id="rId9"/>
    <p:sldId id="305" r:id="rId10"/>
    <p:sldId id="262" r:id="rId11"/>
    <p:sldId id="307" r:id="rId12"/>
    <p:sldId id="308" r:id="rId13"/>
    <p:sldId id="309" r:id="rId14"/>
    <p:sldId id="310" r:id="rId15"/>
    <p:sldId id="311" r:id="rId16"/>
    <p:sldId id="312" r:id="rId17"/>
    <p:sldId id="329" r:id="rId18"/>
    <p:sldId id="324" r:id="rId19"/>
    <p:sldId id="325" r:id="rId20"/>
    <p:sldId id="328" r:id="rId21"/>
    <p:sldId id="326" r:id="rId22"/>
    <p:sldId id="279" r:id="rId23"/>
    <p:sldId id="322" r:id="rId24"/>
    <p:sldId id="313" r:id="rId25"/>
    <p:sldId id="314" r:id="rId26"/>
    <p:sldId id="315" r:id="rId27"/>
    <p:sldId id="316" r:id="rId28"/>
    <p:sldId id="317" r:id="rId29"/>
    <p:sldId id="318" r:id="rId30"/>
    <p:sldId id="319" r:id="rId31"/>
    <p:sldId id="320" r:id="rId32"/>
    <p:sldId id="321" r:id="rId33"/>
    <p:sldId id="263" r:id="rId34"/>
    <p:sldId id="333" r:id="rId35"/>
    <p:sldId id="334" r:id="rId36"/>
    <p:sldId id="332" r:id="rId37"/>
    <p:sldId id="290" r:id="rId38"/>
    <p:sldId id="264" r:id="rId39"/>
    <p:sldId id="330" r:id="rId40"/>
    <p:sldId id="335" r:id="rId41"/>
    <p:sldId id="331" r:id="rId42"/>
    <p:sldId id="269" r:id="rId43"/>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459E2E5D-FCF9-45B0-825F-3F0E3D5542CE}">
          <p14:sldIdLst>
            <p14:sldId id="268"/>
          </p14:sldIdLst>
        </p14:section>
        <p14:section name="Slides génériques" id="{AF974EF0-0F4D-465A-BF26-A8C9F9292B5D}">
          <p14:sldIdLst>
            <p14:sldId id="258"/>
            <p14:sldId id="260"/>
            <p14:sldId id="261"/>
            <p14:sldId id="265"/>
            <p14:sldId id="282"/>
            <p14:sldId id="302"/>
            <p14:sldId id="304"/>
            <p14:sldId id="305"/>
            <p14:sldId id="262"/>
            <p14:sldId id="307"/>
            <p14:sldId id="308"/>
            <p14:sldId id="309"/>
            <p14:sldId id="310"/>
            <p14:sldId id="311"/>
            <p14:sldId id="312"/>
            <p14:sldId id="329"/>
            <p14:sldId id="324"/>
            <p14:sldId id="325"/>
            <p14:sldId id="328"/>
            <p14:sldId id="326"/>
            <p14:sldId id="279"/>
            <p14:sldId id="322"/>
            <p14:sldId id="313"/>
            <p14:sldId id="314"/>
            <p14:sldId id="315"/>
            <p14:sldId id="316"/>
            <p14:sldId id="317"/>
            <p14:sldId id="318"/>
            <p14:sldId id="319"/>
            <p14:sldId id="320"/>
            <p14:sldId id="321"/>
            <p14:sldId id="263"/>
            <p14:sldId id="333"/>
            <p14:sldId id="334"/>
            <p14:sldId id="332"/>
            <p14:sldId id="290"/>
            <p14:sldId id="264"/>
            <p14:sldId id="330"/>
            <p14:sldId id="335"/>
            <p14:sldId id="331"/>
            <p14:sldId id="269"/>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6" autoAdjust="0"/>
    <p:restoredTop sz="93858" autoAdjust="0"/>
  </p:normalViewPr>
  <p:slideViewPr>
    <p:cSldViewPr snapToGrid="0" showGuides="1">
      <p:cViewPr varScale="1">
        <p:scale>
          <a:sx n="94" d="100"/>
          <a:sy n="94" d="100"/>
        </p:scale>
        <p:origin x="499" y="91"/>
      </p:cViewPr>
      <p:guideLst>
        <p:guide orient="horz" pos="2160"/>
        <p:guide pos="3840"/>
        <p:guide orient="horz" pos="3719"/>
        <p:guide pos="7370"/>
      </p:guideLst>
    </p:cSldViewPr>
  </p:slideViewPr>
  <p:outlineViewPr>
    <p:cViewPr>
      <p:scale>
        <a:sx n="33" d="100"/>
        <a:sy n="33" d="100"/>
      </p:scale>
      <p:origin x="0" y="-1848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9" d="100"/>
          <a:sy n="49" d="100"/>
        </p:scale>
        <p:origin x="-1758"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9F812-9B25-4FBB-8451-50CF974044BF}"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fr-FR"/>
        </a:p>
      </dgm:t>
    </dgm:pt>
    <dgm:pt modelId="{426E0E96-D2C0-4846-8A8E-2DC49C10F9D0}">
      <dgm:prSet phldrT="[Texte]"/>
      <dgm:spPr>
        <a:solidFill>
          <a:schemeClr val="accent2">
            <a:lumMod val="20000"/>
            <a:lumOff val="80000"/>
          </a:schemeClr>
        </a:solidFill>
      </dgm:spPr>
      <dgm:t>
        <a:bodyPr/>
        <a:lstStyle/>
        <a:p>
          <a:r>
            <a:rPr lang="fr-FR" dirty="0" smtClean="0"/>
            <a:t>FSE</a:t>
          </a:r>
          <a:endParaRPr lang="fr-FR" dirty="0"/>
        </a:p>
      </dgm:t>
    </dgm:pt>
    <dgm:pt modelId="{4E648218-4058-46FF-AB53-339A930D8D43}" type="parTrans" cxnId="{694F3975-D0F5-4DE1-9E5A-74BFBBF555E4}">
      <dgm:prSet/>
      <dgm:spPr/>
      <dgm:t>
        <a:bodyPr/>
        <a:lstStyle/>
        <a:p>
          <a:endParaRPr lang="fr-FR"/>
        </a:p>
      </dgm:t>
    </dgm:pt>
    <dgm:pt modelId="{4F38C79D-7395-40F9-B2AE-42C554C43345}" type="sibTrans" cxnId="{694F3975-D0F5-4DE1-9E5A-74BFBBF555E4}">
      <dgm:prSet/>
      <dgm:spPr>
        <a:solidFill>
          <a:schemeClr val="accent2">
            <a:lumMod val="20000"/>
            <a:lumOff val="80000"/>
          </a:schemeClr>
        </a:solidFill>
      </dgm:spPr>
      <dgm:t>
        <a:bodyPr/>
        <a:lstStyle/>
        <a:p>
          <a:endParaRPr lang="fr-FR" dirty="0"/>
        </a:p>
      </dgm:t>
    </dgm:pt>
    <dgm:pt modelId="{289BD7DE-1746-4C89-A511-2AAA146E9762}">
      <dgm:prSet phldrT="[Texte]" custT="1"/>
      <dgm:spPr/>
      <dgm:t>
        <a:bodyPr/>
        <a:lstStyle/>
        <a:p>
          <a:r>
            <a:rPr lang="fr-FR" sz="1400" dirty="0" smtClean="0">
              <a:solidFill>
                <a:srgbClr val="00B050"/>
              </a:solidFill>
            </a:rPr>
            <a:t>6,4 jours</a:t>
          </a:r>
          <a:endParaRPr lang="fr-FR" sz="1400" dirty="0">
            <a:solidFill>
              <a:srgbClr val="00B050"/>
            </a:solidFill>
          </a:endParaRPr>
        </a:p>
      </dgm:t>
    </dgm:pt>
    <dgm:pt modelId="{DC12A9E1-224A-4E2A-897E-79C5D8DFDE03}" type="parTrans" cxnId="{95A2B7CA-D332-4D53-AE26-8AC375357E5F}">
      <dgm:prSet/>
      <dgm:spPr/>
      <dgm:t>
        <a:bodyPr/>
        <a:lstStyle/>
        <a:p>
          <a:endParaRPr lang="fr-FR"/>
        </a:p>
      </dgm:t>
    </dgm:pt>
    <dgm:pt modelId="{43E1523A-7546-40A5-AECC-23F3AC006E3E}" type="sibTrans" cxnId="{95A2B7CA-D332-4D53-AE26-8AC375357E5F}">
      <dgm:prSet/>
      <dgm:spPr/>
      <dgm:t>
        <a:bodyPr/>
        <a:lstStyle/>
        <a:p>
          <a:endParaRPr lang="fr-FR"/>
        </a:p>
      </dgm:t>
    </dgm:pt>
    <dgm:pt modelId="{64F39455-C320-42AF-961B-7C480CC79BCD}">
      <dgm:prSet phldrT="[Texte]"/>
      <dgm:spPr>
        <a:solidFill>
          <a:schemeClr val="tx1"/>
        </a:solidFill>
      </dgm:spPr>
      <dgm:t>
        <a:bodyPr/>
        <a:lstStyle/>
        <a:p>
          <a:r>
            <a:rPr lang="fr-FR" dirty="0" smtClean="0"/>
            <a:t>B2</a:t>
          </a:r>
          <a:endParaRPr lang="fr-FR" dirty="0"/>
        </a:p>
      </dgm:t>
    </dgm:pt>
    <dgm:pt modelId="{5E92D8A1-C5E2-4067-A745-E1187FCA8B8F}" type="parTrans" cxnId="{9F04CF07-152C-4C99-958C-8638F19301FC}">
      <dgm:prSet/>
      <dgm:spPr/>
      <dgm:t>
        <a:bodyPr/>
        <a:lstStyle/>
        <a:p>
          <a:endParaRPr lang="fr-FR"/>
        </a:p>
      </dgm:t>
    </dgm:pt>
    <dgm:pt modelId="{EA85A646-1E0F-4D9E-BED8-FE7DB44EF1DE}" type="sibTrans" cxnId="{9F04CF07-152C-4C99-958C-8638F19301FC}">
      <dgm:prSet/>
      <dgm:spPr>
        <a:solidFill>
          <a:schemeClr val="bg2"/>
        </a:solidFill>
      </dgm:spPr>
      <dgm:t>
        <a:bodyPr/>
        <a:lstStyle/>
        <a:p>
          <a:endParaRPr lang="fr-FR" dirty="0"/>
        </a:p>
      </dgm:t>
    </dgm:pt>
    <dgm:pt modelId="{B5FF83B8-C13A-4236-A29B-99C8B09AC9D1}">
      <dgm:prSet phldrT="[Texte]" custT="1"/>
      <dgm:spPr/>
      <dgm:t>
        <a:bodyPr/>
        <a:lstStyle/>
        <a:p>
          <a:r>
            <a:rPr lang="fr-FR" sz="1400" dirty="0" smtClean="0">
              <a:solidFill>
                <a:srgbClr val="00B050"/>
              </a:solidFill>
            </a:rPr>
            <a:t>4 jours</a:t>
          </a:r>
          <a:endParaRPr lang="fr-FR" sz="1400" dirty="0">
            <a:solidFill>
              <a:srgbClr val="00B050"/>
            </a:solidFill>
          </a:endParaRPr>
        </a:p>
      </dgm:t>
    </dgm:pt>
    <dgm:pt modelId="{7D610ECD-5F09-4B09-915C-1933EF6B7E9A}" type="parTrans" cxnId="{2A466C81-C4B6-4E0A-82EA-8087EEB46538}">
      <dgm:prSet/>
      <dgm:spPr/>
      <dgm:t>
        <a:bodyPr/>
        <a:lstStyle/>
        <a:p>
          <a:endParaRPr lang="fr-FR"/>
        </a:p>
      </dgm:t>
    </dgm:pt>
    <dgm:pt modelId="{5FB12A6F-0D93-44EE-8271-FFFDB2908EF7}" type="sibTrans" cxnId="{2A466C81-C4B6-4E0A-82EA-8087EEB46538}">
      <dgm:prSet/>
      <dgm:spPr/>
      <dgm:t>
        <a:bodyPr/>
        <a:lstStyle/>
        <a:p>
          <a:endParaRPr lang="fr-FR"/>
        </a:p>
      </dgm:t>
    </dgm:pt>
    <dgm:pt modelId="{A370464C-8F48-4D63-AF59-691F320ED79A}">
      <dgm:prSet phldrT="[Texte]"/>
      <dgm:spPr/>
      <dgm:t>
        <a:bodyPr/>
        <a:lstStyle/>
        <a:p>
          <a:r>
            <a:rPr lang="fr-FR" dirty="0" smtClean="0">
              <a:solidFill>
                <a:schemeClr val="bg2"/>
              </a:solidFill>
            </a:rPr>
            <a:t>FSP</a:t>
          </a:r>
          <a:endParaRPr lang="fr-FR" dirty="0">
            <a:solidFill>
              <a:schemeClr val="bg2"/>
            </a:solidFill>
          </a:endParaRPr>
        </a:p>
      </dgm:t>
    </dgm:pt>
    <dgm:pt modelId="{015F60A6-F76E-49DF-BB25-C72A81C2F19A}" type="parTrans" cxnId="{BD9307B4-63CD-4E4B-8623-2EB09465B587}">
      <dgm:prSet/>
      <dgm:spPr/>
      <dgm:t>
        <a:bodyPr/>
        <a:lstStyle/>
        <a:p>
          <a:endParaRPr lang="fr-FR"/>
        </a:p>
      </dgm:t>
    </dgm:pt>
    <dgm:pt modelId="{D6A180DF-6189-4324-9824-1468CC38D437}" type="sibTrans" cxnId="{BD9307B4-63CD-4E4B-8623-2EB09465B587}">
      <dgm:prSet/>
      <dgm:spPr/>
      <dgm:t>
        <a:bodyPr/>
        <a:lstStyle/>
        <a:p>
          <a:endParaRPr lang="fr-FR"/>
        </a:p>
      </dgm:t>
    </dgm:pt>
    <dgm:pt modelId="{14C796D9-2A27-487D-A4FD-DA3730C9F59A}">
      <dgm:prSet phldrT="[Texte]" custT="1"/>
      <dgm:spPr/>
      <dgm:t>
        <a:bodyPr/>
        <a:lstStyle/>
        <a:p>
          <a:r>
            <a:rPr lang="fr-FR" sz="1400" dirty="0" smtClean="0">
              <a:solidFill>
                <a:srgbClr val="00B050"/>
              </a:solidFill>
            </a:rPr>
            <a:t>8,25 jours</a:t>
          </a:r>
          <a:endParaRPr lang="fr-FR" sz="1400" dirty="0">
            <a:solidFill>
              <a:srgbClr val="00B050"/>
            </a:solidFill>
          </a:endParaRPr>
        </a:p>
      </dgm:t>
    </dgm:pt>
    <dgm:pt modelId="{7833BB82-340D-489E-B3A2-6FE911B72BC3}" type="parTrans" cxnId="{ACCA4280-3CE3-40BB-8B91-FCD210CF7B8E}">
      <dgm:prSet/>
      <dgm:spPr/>
      <dgm:t>
        <a:bodyPr/>
        <a:lstStyle/>
        <a:p>
          <a:endParaRPr lang="fr-FR"/>
        </a:p>
      </dgm:t>
    </dgm:pt>
    <dgm:pt modelId="{F3856BD8-0E60-4371-B167-7165564FA8DA}" type="sibTrans" cxnId="{ACCA4280-3CE3-40BB-8B91-FCD210CF7B8E}">
      <dgm:prSet/>
      <dgm:spPr/>
      <dgm:t>
        <a:bodyPr/>
        <a:lstStyle/>
        <a:p>
          <a:endParaRPr lang="fr-FR"/>
        </a:p>
      </dgm:t>
    </dgm:pt>
    <dgm:pt modelId="{CBCC8BA1-87AC-436B-95B0-971C4C7343BD}" type="pres">
      <dgm:prSet presAssocID="{D729F812-9B25-4FBB-8451-50CF974044BF}" presName="linearFlow" presStyleCnt="0">
        <dgm:presLayoutVars>
          <dgm:dir/>
          <dgm:animLvl val="lvl"/>
          <dgm:resizeHandles val="exact"/>
        </dgm:presLayoutVars>
      </dgm:prSet>
      <dgm:spPr/>
      <dgm:t>
        <a:bodyPr/>
        <a:lstStyle/>
        <a:p>
          <a:endParaRPr lang="fr-FR"/>
        </a:p>
      </dgm:t>
    </dgm:pt>
    <dgm:pt modelId="{5369218F-6EDF-4831-8EB6-C8D218711D94}" type="pres">
      <dgm:prSet presAssocID="{426E0E96-D2C0-4846-8A8E-2DC49C10F9D0}" presName="composite" presStyleCnt="0"/>
      <dgm:spPr/>
    </dgm:pt>
    <dgm:pt modelId="{F25B5080-F9F0-4113-A2BF-DE4A1478BBC3}" type="pres">
      <dgm:prSet presAssocID="{426E0E96-D2C0-4846-8A8E-2DC49C10F9D0}" presName="parTx" presStyleLbl="node1" presStyleIdx="0" presStyleCnt="3">
        <dgm:presLayoutVars>
          <dgm:chMax val="0"/>
          <dgm:chPref val="0"/>
          <dgm:bulletEnabled val="1"/>
        </dgm:presLayoutVars>
      </dgm:prSet>
      <dgm:spPr/>
      <dgm:t>
        <a:bodyPr/>
        <a:lstStyle/>
        <a:p>
          <a:endParaRPr lang="fr-FR"/>
        </a:p>
      </dgm:t>
    </dgm:pt>
    <dgm:pt modelId="{3DF9581F-9904-42FC-AED4-CB013E6CCCEA}" type="pres">
      <dgm:prSet presAssocID="{426E0E96-D2C0-4846-8A8E-2DC49C10F9D0}" presName="parSh" presStyleLbl="node1" presStyleIdx="0" presStyleCnt="3"/>
      <dgm:spPr/>
      <dgm:t>
        <a:bodyPr/>
        <a:lstStyle/>
        <a:p>
          <a:endParaRPr lang="fr-FR"/>
        </a:p>
      </dgm:t>
    </dgm:pt>
    <dgm:pt modelId="{ED029203-76B2-49AE-A60A-CC382AB63366}" type="pres">
      <dgm:prSet presAssocID="{426E0E96-D2C0-4846-8A8E-2DC49C10F9D0}" presName="desTx" presStyleLbl="fgAcc1" presStyleIdx="0" presStyleCnt="3" custScaleX="113602">
        <dgm:presLayoutVars>
          <dgm:bulletEnabled val="1"/>
        </dgm:presLayoutVars>
      </dgm:prSet>
      <dgm:spPr/>
      <dgm:t>
        <a:bodyPr/>
        <a:lstStyle/>
        <a:p>
          <a:endParaRPr lang="fr-FR"/>
        </a:p>
      </dgm:t>
    </dgm:pt>
    <dgm:pt modelId="{51AAA912-27E6-4CE0-BE87-103B8130F779}" type="pres">
      <dgm:prSet presAssocID="{4F38C79D-7395-40F9-B2AE-42C554C43345}" presName="sibTrans" presStyleLbl="sibTrans2D1" presStyleIdx="0" presStyleCnt="2"/>
      <dgm:spPr/>
      <dgm:t>
        <a:bodyPr/>
        <a:lstStyle/>
        <a:p>
          <a:endParaRPr lang="fr-FR"/>
        </a:p>
      </dgm:t>
    </dgm:pt>
    <dgm:pt modelId="{8E2EFCBA-9367-4869-9AB7-798AA1BB7B91}" type="pres">
      <dgm:prSet presAssocID="{4F38C79D-7395-40F9-B2AE-42C554C43345}" presName="connTx" presStyleLbl="sibTrans2D1" presStyleIdx="0" presStyleCnt="2"/>
      <dgm:spPr/>
      <dgm:t>
        <a:bodyPr/>
        <a:lstStyle/>
        <a:p>
          <a:endParaRPr lang="fr-FR"/>
        </a:p>
      </dgm:t>
    </dgm:pt>
    <dgm:pt modelId="{EAC62CDA-8BA3-4827-A0ED-ECD6A1D80E64}" type="pres">
      <dgm:prSet presAssocID="{64F39455-C320-42AF-961B-7C480CC79BCD}" presName="composite" presStyleCnt="0"/>
      <dgm:spPr/>
    </dgm:pt>
    <dgm:pt modelId="{3F2CCB54-4A58-453A-AC3E-073A122778F3}" type="pres">
      <dgm:prSet presAssocID="{64F39455-C320-42AF-961B-7C480CC79BCD}" presName="parTx" presStyleLbl="node1" presStyleIdx="0" presStyleCnt="3">
        <dgm:presLayoutVars>
          <dgm:chMax val="0"/>
          <dgm:chPref val="0"/>
          <dgm:bulletEnabled val="1"/>
        </dgm:presLayoutVars>
      </dgm:prSet>
      <dgm:spPr/>
      <dgm:t>
        <a:bodyPr/>
        <a:lstStyle/>
        <a:p>
          <a:endParaRPr lang="fr-FR"/>
        </a:p>
      </dgm:t>
    </dgm:pt>
    <dgm:pt modelId="{5C35B745-51A0-49AA-8552-C794F7C3D21D}" type="pres">
      <dgm:prSet presAssocID="{64F39455-C320-42AF-961B-7C480CC79BCD}" presName="parSh" presStyleLbl="node1" presStyleIdx="1" presStyleCnt="3"/>
      <dgm:spPr/>
      <dgm:t>
        <a:bodyPr/>
        <a:lstStyle/>
        <a:p>
          <a:endParaRPr lang="fr-FR"/>
        </a:p>
      </dgm:t>
    </dgm:pt>
    <dgm:pt modelId="{52473F20-EF19-4C45-8F49-D89A5C71F072}" type="pres">
      <dgm:prSet presAssocID="{64F39455-C320-42AF-961B-7C480CC79BCD}" presName="desTx" presStyleLbl="fgAcc1" presStyleIdx="1" presStyleCnt="3">
        <dgm:presLayoutVars>
          <dgm:bulletEnabled val="1"/>
        </dgm:presLayoutVars>
      </dgm:prSet>
      <dgm:spPr/>
      <dgm:t>
        <a:bodyPr/>
        <a:lstStyle/>
        <a:p>
          <a:endParaRPr lang="fr-FR"/>
        </a:p>
      </dgm:t>
    </dgm:pt>
    <dgm:pt modelId="{98F8D4CA-4158-4519-8F54-7CB8C5DB1596}" type="pres">
      <dgm:prSet presAssocID="{EA85A646-1E0F-4D9E-BED8-FE7DB44EF1DE}" presName="sibTrans" presStyleLbl="sibTrans2D1" presStyleIdx="1" presStyleCnt="2"/>
      <dgm:spPr/>
      <dgm:t>
        <a:bodyPr/>
        <a:lstStyle/>
        <a:p>
          <a:endParaRPr lang="fr-FR"/>
        </a:p>
      </dgm:t>
    </dgm:pt>
    <dgm:pt modelId="{27AA79B7-6F71-4495-BA1A-BA0AC68B1DA3}" type="pres">
      <dgm:prSet presAssocID="{EA85A646-1E0F-4D9E-BED8-FE7DB44EF1DE}" presName="connTx" presStyleLbl="sibTrans2D1" presStyleIdx="1" presStyleCnt="2"/>
      <dgm:spPr/>
      <dgm:t>
        <a:bodyPr/>
        <a:lstStyle/>
        <a:p>
          <a:endParaRPr lang="fr-FR"/>
        </a:p>
      </dgm:t>
    </dgm:pt>
    <dgm:pt modelId="{B25CBAA1-4E5F-4E12-805C-12E154751E24}" type="pres">
      <dgm:prSet presAssocID="{A370464C-8F48-4D63-AF59-691F320ED79A}" presName="composite" presStyleCnt="0"/>
      <dgm:spPr/>
    </dgm:pt>
    <dgm:pt modelId="{59871329-9D15-4FF2-9604-96AFFEECE21C}" type="pres">
      <dgm:prSet presAssocID="{A370464C-8F48-4D63-AF59-691F320ED79A}" presName="parTx" presStyleLbl="node1" presStyleIdx="1" presStyleCnt="3">
        <dgm:presLayoutVars>
          <dgm:chMax val="0"/>
          <dgm:chPref val="0"/>
          <dgm:bulletEnabled val="1"/>
        </dgm:presLayoutVars>
      </dgm:prSet>
      <dgm:spPr/>
      <dgm:t>
        <a:bodyPr/>
        <a:lstStyle/>
        <a:p>
          <a:endParaRPr lang="fr-FR"/>
        </a:p>
      </dgm:t>
    </dgm:pt>
    <dgm:pt modelId="{20388D05-E23E-4A7A-A7E5-EC3C2FE5851B}" type="pres">
      <dgm:prSet presAssocID="{A370464C-8F48-4D63-AF59-691F320ED79A}" presName="parSh" presStyleLbl="node1" presStyleIdx="2" presStyleCnt="3"/>
      <dgm:spPr/>
      <dgm:t>
        <a:bodyPr/>
        <a:lstStyle/>
        <a:p>
          <a:endParaRPr lang="fr-FR"/>
        </a:p>
      </dgm:t>
    </dgm:pt>
    <dgm:pt modelId="{BCEB58F8-34A7-4C57-B1A8-6F84EC1A489C}" type="pres">
      <dgm:prSet presAssocID="{A370464C-8F48-4D63-AF59-691F320ED79A}" presName="desTx" presStyleLbl="fgAcc1" presStyleIdx="2" presStyleCnt="3" custScaleX="117127">
        <dgm:presLayoutVars>
          <dgm:bulletEnabled val="1"/>
        </dgm:presLayoutVars>
      </dgm:prSet>
      <dgm:spPr/>
      <dgm:t>
        <a:bodyPr/>
        <a:lstStyle/>
        <a:p>
          <a:endParaRPr lang="fr-FR"/>
        </a:p>
      </dgm:t>
    </dgm:pt>
  </dgm:ptLst>
  <dgm:cxnLst>
    <dgm:cxn modelId="{8E9B99DC-89F1-4182-845E-8166AB7B8AF9}" type="presOf" srcId="{64F39455-C320-42AF-961B-7C480CC79BCD}" destId="{3F2CCB54-4A58-453A-AC3E-073A122778F3}" srcOrd="0" destOrd="0" presId="urn:microsoft.com/office/officeart/2005/8/layout/process3"/>
    <dgm:cxn modelId="{874CEDDE-220F-40D6-910E-9FA8A367D01A}" type="presOf" srcId="{64F39455-C320-42AF-961B-7C480CC79BCD}" destId="{5C35B745-51A0-49AA-8552-C794F7C3D21D}" srcOrd="1" destOrd="0" presId="urn:microsoft.com/office/officeart/2005/8/layout/process3"/>
    <dgm:cxn modelId="{F35ED8F4-149F-4B3E-B234-1A76ADFA5EEF}" type="presOf" srcId="{D729F812-9B25-4FBB-8451-50CF974044BF}" destId="{CBCC8BA1-87AC-436B-95B0-971C4C7343BD}" srcOrd="0" destOrd="0" presId="urn:microsoft.com/office/officeart/2005/8/layout/process3"/>
    <dgm:cxn modelId="{AB0A2DE3-050F-4C30-9420-B17CD7F6CD51}" type="presOf" srcId="{B5FF83B8-C13A-4236-A29B-99C8B09AC9D1}" destId="{52473F20-EF19-4C45-8F49-D89A5C71F072}" srcOrd="0" destOrd="0" presId="urn:microsoft.com/office/officeart/2005/8/layout/process3"/>
    <dgm:cxn modelId="{F7C7C3FA-A7B9-44CF-8901-6C3A9945B3D8}" type="presOf" srcId="{A370464C-8F48-4D63-AF59-691F320ED79A}" destId="{59871329-9D15-4FF2-9604-96AFFEECE21C}" srcOrd="0" destOrd="0" presId="urn:microsoft.com/office/officeart/2005/8/layout/process3"/>
    <dgm:cxn modelId="{9F04CF07-152C-4C99-958C-8638F19301FC}" srcId="{D729F812-9B25-4FBB-8451-50CF974044BF}" destId="{64F39455-C320-42AF-961B-7C480CC79BCD}" srcOrd="1" destOrd="0" parTransId="{5E92D8A1-C5E2-4067-A745-E1187FCA8B8F}" sibTransId="{EA85A646-1E0F-4D9E-BED8-FE7DB44EF1DE}"/>
    <dgm:cxn modelId="{BD9307B4-63CD-4E4B-8623-2EB09465B587}" srcId="{D729F812-9B25-4FBB-8451-50CF974044BF}" destId="{A370464C-8F48-4D63-AF59-691F320ED79A}" srcOrd="2" destOrd="0" parTransId="{015F60A6-F76E-49DF-BB25-C72A81C2F19A}" sibTransId="{D6A180DF-6189-4324-9824-1468CC38D437}"/>
    <dgm:cxn modelId="{9D2C9CF7-A1D6-4D60-9CBD-74EE32D2F32A}" type="presOf" srcId="{EA85A646-1E0F-4D9E-BED8-FE7DB44EF1DE}" destId="{98F8D4CA-4158-4519-8F54-7CB8C5DB1596}" srcOrd="0" destOrd="0" presId="urn:microsoft.com/office/officeart/2005/8/layout/process3"/>
    <dgm:cxn modelId="{AD92D756-3CD8-4E85-91BE-DD9BFA750C60}" type="presOf" srcId="{14C796D9-2A27-487D-A4FD-DA3730C9F59A}" destId="{BCEB58F8-34A7-4C57-B1A8-6F84EC1A489C}" srcOrd="0" destOrd="0" presId="urn:microsoft.com/office/officeart/2005/8/layout/process3"/>
    <dgm:cxn modelId="{FBD0F7E1-41F1-4441-9A3B-5A00BD912186}" type="presOf" srcId="{426E0E96-D2C0-4846-8A8E-2DC49C10F9D0}" destId="{3DF9581F-9904-42FC-AED4-CB013E6CCCEA}" srcOrd="1" destOrd="0" presId="urn:microsoft.com/office/officeart/2005/8/layout/process3"/>
    <dgm:cxn modelId="{0D970B8D-FDD3-4ACD-94A5-A911DB72947A}" type="presOf" srcId="{EA85A646-1E0F-4D9E-BED8-FE7DB44EF1DE}" destId="{27AA79B7-6F71-4495-BA1A-BA0AC68B1DA3}" srcOrd="1" destOrd="0" presId="urn:microsoft.com/office/officeart/2005/8/layout/process3"/>
    <dgm:cxn modelId="{08A18B93-FFC2-4462-849B-ECF11E013152}" type="presOf" srcId="{426E0E96-D2C0-4846-8A8E-2DC49C10F9D0}" destId="{F25B5080-F9F0-4113-A2BF-DE4A1478BBC3}" srcOrd="0" destOrd="0" presId="urn:microsoft.com/office/officeart/2005/8/layout/process3"/>
    <dgm:cxn modelId="{95A2B7CA-D332-4D53-AE26-8AC375357E5F}" srcId="{426E0E96-D2C0-4846-8A8E-2DC49C10F9D0}" destId="{289BD7DE-1746-4C89-A511-2AAA146E9762}" srcOrd="0" destOrd="0" parTransId="{DC12A9E1-224A-4E2A-897E-79C5D8DFDE03}" sibTransId="{43E1523A-7546-40A5-AECC-23F3AC006E3E}"/>
    <dgm:cxn modelId="{8D03A537-6A6F-44D4-ABAC-B91CD51A3BD9}" type="presOf" srcId="{4F38C79D-7395-40F9-B2AE-42C554C43345}" destId="{51AAA912-27E6-4CE0-BE87-103B8130F779}" srcOrd="0" destOrd="0" presId="urn:microsoft.com/office/officeart/2005/8/layout/process3"/>
    <dgm:cxn modelId="{2A466C81-C4B6-4E0A-82EA-8087EEB46538}" srcId="{64F39455-C320-42AF-961B-7C480CC79BCD}" destId="{B5FF83B8-C13A-4236-A29B-99C8B09AC9D1}" srcOrd="0" destOrd="0" parTransId="{7D610ECD-5F09-4B09-915C-1933EF6B7E9A}" sibTransId="{5FB12A6F-0D93-44EE-8271-FFFDB2908EF7}"/>
    <dgm:cxn modelId="{811E96D1-AFD8-425E-9DD1-531D59E4FF65}" type="presOf" srcId="{A370464C-8F48-4D63-AF59-691F320ED79A}" destId="{20388D05-E23E-4A7A-A7E5-EC3C2FE5851B}" srcOrd="1" destOrd="0" presId="urn:microsoft.com/office/officeart/2005/8/layout/process3"/>
    <dgm:cxn modelId="{ACCA4280-3CE3-40BB-8B91-FCD210CF7B8E}" srcId="{A370464C-8F48-4D63-AF59-691F320ED79A}" destId="{14C796D9-2A27-487D-A4FD-DA3730C9F59A}" srcOrd="0" destOrd="0" parTransId="{7833BB82-340D-489E-B3A2-6FE911B72BC3}" sibTransId="{F3856BD8-0E60-4371-B167-7165564FA8DA}"/>
    <dgm:cxn modelId="{A2E0303C-7908-4072-BE5F-937631E74F04}" type="presOf" srcId="{289BD7DE-1746-4C89-A511-2AAA146E9762}" destId="{ED029203-76B2-49AE-A60A-CC382AB63366}" srcOrd="0" destOrd="0" presId="urn:microsoft.com/office/officeart/2005/8/layout/process3"/>
    <dgm:cxn modelId="{694F3975-D0F5-4DE1-9E5A-74BFBBF555E4}" srcId="{D729F812-9B25-4FBB-8451-50CF974044BF}" destId="{426E0E96-D2C0-4846-8A8E-2DC49C10F9D0}" srcOrd="0" destOrd="0" parTransId="{4E648218-4058-46FF-AB53-339A930D8D43}" sibTransId="{4F38C79D-7395-40F9-B2AE-42C554C43345}"/>
    <dgm:cxn modelId="{AE268351-F8C9-4F78-82A0-3835F9F8EC81}" type="presOf" srcId="{4F38C79D-7395-40F9-B2AE-42C554C43345}" destId="{8E2EFCBA-9367-4869-9AB7-798AA1BB7B91}" srcOrd="1" destOrd="0" presId="urn:microsoft.com/office/officeart/2005/8/layout/process3"/>
    <dgm:cxn modelId="{AAE09A54-FD4B-49E7-B1AF-CB5935890D46}" type="presParOf" srcId="{CBCC8BA1-87AC-436B-95B0-971C4C7343BD}" destId="{5369218F-6EDF-4831-8EB6-C8D218711D94}" srcOrd="0" destOrd="0" presId="urn:microsoft.com/office/officeart/2005/8/layout/process3"/>
    <dgm:cxn modelId="{EF78224E-741D-4C87-BB69-C8D1FB19CC51}" type="presParOf" srcId="{5369218F-6EDF-4831-8EB6-C8D218711D94}" destId="{F25B5080-F9F0-4113-A2BF-DE4A1478BBC3}" srcOrd="0" destOrd="0" presId="urn:microsoft.com/office/officeart/2005/8/layout/process3"/>
    <dgm:cxn modelId="{B021AB94-9A49-4DD4-AD2A-0D6D45107D0A}" type="presParOf" srcId="{5369218F-6EDF-4831-8EB6-C8D218711D94}" destId="{3DF9581F-9904-42FC-AED4-CB013E6CCCEA}" srcOrd="1" destOrd="0" presId="urn:microsoft.com/office/officeart/2005/8/layout/process3"/>
    <dgm:cxn modelId="{D5D0F092-CE5D-4B00-950F-9382EEE0EAEF}" type="presParOf" srcId="{5369218F-6EDF-4831-8EB6-C8D218711D94}" destId="{ED029203-76B2-49AE-A60A-CC382AB63366}" srcOrd="2" destOrd="0" presId="urn:microsoft.com/office/officeart/2005/8/layout/process3"/>
    <dgm:cxn modelId="{A24F9180-FDF6-4245-8213-F3C9E5A5784D}" type="presParOf" srcId="{CBCC8BA1-87AC-436B-95B0-971C4C7343BD}" destId="{51AAA912-27E6-4CE0-BE87-103B8130F779}" srcOrd="1" destOrd="0" presId="urn:microsoft.com/office/officeart/2005/8/layout/process3"/>
    <dgm:cxn modelId="{B238D4EB-E0D3-4DA4-B099-EFC111B0390A}" type="presParOf" srcId="{51AAA912-27E6-4CE0-BE87-103B8130F779}" destId="{8E2EFCBA-9367-4869-9AB7-798AA1BB7B91}" srcOrd="0" destOrd="0" presId="urn:microsoft.com/office/officeart/2005/8/layout/process3"/>
    <dgm:cxn modelId="{6394DA92-F438-453D-A439-D162357F2812}" type="presParOf" srcId="{CBCC8BA1-87AC-436B-95B0-971C4C7343BD}" destId="{EAC62CDA-8BA3-4827-A0ED-ECD6A1D80E64}" srcOrd="2" destOrd="0" presId="urn:microsoft.com/office/officeart/2005/8/layout/process3"/>
    <dgm:cxn modelId="{E039AC29-93F4-481B-98B6-67119B59A564}" type="presParOf" srcId="{EAC62CDA-8BA3-4827-A0ED-ECD6A1D80E64}" destId="{3F2CCB54-4A58-453A-AC3E-073A122778F3}" srcOrd="0" destOrd="0" presId="urn:microsoft.com/office/officeart/2005/8/layout/process3"/>
    <dgm:cxn modelId="{12E99DDD-C1C0-4903-A7F8-3866A57F0331}" type="presParOf" srcId="{EAC62CDA-8BA3-4827-A0ED-ECD6A1D80E64}" destId="{5C35B745-51A0-49AA-8552-C794F7C3D21D}" srcOrd="1" destOrd="0" presId="urn:microsoft.com/office/officeart/2005/8/layout/process3"/>
    <dgm:cxn modelId="{2FC48F9E-714C-43DE-A10C-775ABDE851CC}" type="presParOf" srcId="{EAC62CDA-8BA3-4827-A0ED-ECD6A1D80E64}" destId="{52473F20-EF19-4C45-8F49-D89A5C71F072}" srcOrd="2" destOrd="0" presId="urn:microsoft.com/office/officeart/2005/8/layout/process3"/>
    <dgm:cxn modelId="{75604F9C-CA8E-4D11-9347-80ADEE402B08}" type="presParOf" srcId="{CBCC8BA1-87AC-436B-95B0-971C4C7343BD}" destId="{98F8D4CA-4158-4519-8F54-7CB8C5DB1596}" srcOrd="3" destOrd="0" presId="urn:microsoft.com/office/officeart/2005/8/layout/process3"/>
    <dgm:cxn modelId="{C3C60241-DD17-4CA1-9D68-B03019FE42E6}" type="presParOf" srcId="{98F8D4CA-4158-4519-8F54-7CB8C5DB1596}" destId="{27AA79B7-6F71-4495-BA1A-BA0AC68B1DA3}" srcOrd="0" destOrd="0" presId="urn:microsoft.com/office/officeart/2005/8/layout/process3"/>
    <dgm:cxn modelId="{BA40CF47-11D6-45D4-A79D-1BE0D4EF7F84}" type="presParOf" srcId="{CBCC8BA1-87AC-436B-95B0-971C4C7343BD}" destId="{B25CBAA1-4E5F-4E12-805C-12E154751E24}" srcOrd="4" destOrd="0" presId="urn:microsoft.com/office/officeart/2005/8/layout/process3"/>
    <dgm:cxn modelId="{65E42CE2-5479-407E-9A6D-A543F9F9D4E0}" type="presParOf" srcId="{B25CBAA1-4E5F-4E12-805C-12E154751E24}" destId="{59871329-9D15-4FF2-9604-96AFFEECE21C}" srcOrd="0" destOrd="0" presId="urn:microsoft.com/office/officeart/2005/8/layout/process3"/>
    <dgm:cxn modelId="{A747E1E8-7949-445F-A971-ACBD7FD36F4C}" type="presParOf" srcId="{B25CBAA1-4E5F-4E12-805C-12E154751E24}" destId="{20388D05-E23E-4A7A-A7E5-EC3C2FE5851B}" srcOrd="1" destOrd="0" presId="urn:microsoft.com/office/officeart/2005/8/layout/process3"/>
    <dgm:cxn modelId="{EC3355C8-A5E0-4F2D-9DD9-17B2F7002E00}" type="presParOf" srcId="{B25CBAA1-4E5F-4E12-805C-12E154751E24}" destId="{BCEB58F8-34A7-4C57-B1A8-6F84EC1A489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2DBF3-29FE-4793-9B0A-4860C56D0375}"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FR"/>
        </a:p>
      </dgm:t>
    </dgm:pt>
    <dgm:pt modelId="{766F8F31-F1C6-4B77-855F-7EF71EEB2553}">
      <dgm:prSet phldrT="[Texte]" custT="1"/>
      <dgm:spPr>
        <a:solidFill>
          <a:schemeClr val="accent5">
            <a:lumMod val="20000"/>
            <a:lumOff val="80000"/>
          </a:schemeClr>
        </a:solidFill>
      </dgm:spPr>
      <dgm:t>
        <a:bodyPr/>
        <a:lstStyle/>
        <a:p>
          <a:r>
            <a:rPr lang="fr-FR" sz="1100" b="1" i="1" dirty="0" smtClean="0">
              <a:solidFill>
                <a:schemeClr val="bg2"/>
              </a:solidFill>
            </a:rPr>
            <a:t>L’exonération du ticket modérateur est absente au référentiel bénéficiaire : 109 factures soit 0,13% -72 factures</a:t>
          </a:r>
        </a:p>
        <a:p>
          <a:r>
            <a:rPr lang="fr-FR" sz="1100" b="0" i="0" dirty="0" smtClean="0">
              <a:solidFill>
                <a:schemeClr val="tx1"/>
              </a:solidFill>
            </a:rPr>
            <a:t>Ce rejet est généré si l'exonération télétransmise n'existe pas au dossier du bénéficiaire des soins à la date des soins</a:t>
          </a:r>
          <a:r>
            <a:rPr lang="fr-FR" sz="1100" b="1" i="1" dirty="0" smtClean="0">
              <a:solidFill>
                <a:schemeClr val="bg2"/>
              </a:solidFill>
            </a:rPr>
            <a:t>.</a:t>
          </a:r>
          <a:endParaRPr lang="fr-FR" sz="1200" b="1" i="1" dirty="0" smtClean="0">
            <a:solidFill>
              <a:schemeClr val="bg2"/>
            </a:solidFill>
          </a:endParaRPr>
        </a:p>
      </dgm:t>
    </dgm:pt>
    <dgm:pt modelId="{0F060BBD-BC57-4362-B16F-0FE71B0AAE62}" type="parTrans" cxnId="{4FDEEE3B-68BE-4960-81C8-D8889281A08D}">
      <dgm:prSet/>
      <dgm:spPr/>
      <dgm:t>
        <a:bodyPr/>
        <a:lstStyle/>
        <a:p>
          <a:endParaRPr lang="fr-FR"/>
        </a:p>
      </dgm:t>
    </dgm:pt>
    <dgm:pt modelId="{7EB0AD48-8FD0-4478-8619-8D84B13E32F7}" type="sibTrans" cxnId="{4FDEEE3B-68BE-4960-81C8-D8889281A08D}">
      <dgm:prSet/>
      <dgm:spPr/>
      <dgm:t>
        <a:bodyPr/>
        <a:lstStyle/>
        <a:p>
          <a:endParaRPr lang="fr-FR"/>
        </a:p>
      </dgm:t>
    </dgm:pt>
    <dgm:pt modelId="{C8D59581-ADA0-42E7-A6FD-755C99D222F9}">
      <dgm:prSet phldrT="[Texte]" custT="1"/>
      <dgm:spPr>
        <a:solidFill>
          <a:schemeClr val="accent1">
            <a:lumMod val="20000"/>
            <a:lumOff val="80000"/>
          </a:schemeClr>
        </a:solidFill>
      </dgm:spPr>
      <dgm:t>
        <a:bodyPr/>
        <a:lstStyle/>
        <a:p>
          <a:r>
            <a:rPr lang="fr-FR" sz="1050" b="1" i="1" u="none" strike="noStrike" dirty="0" smtClean="0">
              <a:solidFill>
                <a:srgbClr val="545859"/>
              </a:solidFill>
              <a:effectLst/>
              <a:latin typeface="Arial" panose="020B0604020202020204" pitchFamily="34" charset="0"/>
            </a:rPr>
            <a:t>Modulation du ticket modérateur transmise absente ou différente du référentiel : 79 factures soit </a:t>
          </a:r>
          <a:r>
            <a:rPr lang="fr-FR" sz="1050" b="1" i="1" u="none" strike="noStrike" dirty="0" smtClean="0">
              <a:solidFill>
                <a:srgbClr val="00B050"/>
              </a:solidFill>
              <a:effectLst/>
              <a:latin typeface="Arial" panose="020B0604020202020204" pitchFamily="34" charset="0"/>
            </a:rPr>
            <a:t>0,09% </a:t>
          </a:r>
          <a:endParaRPr lang="fr-FR" sz="1050" b="1" i="1" u="none" strike="noStrike" dirty="0" smtClean="0">
            <a:solidFill>
              <a:srgbClr val="545859"/>
            </a:solidFill>
            <a:effectLst/>
            <a:latin typeface="Arial" panose="020B0604020202020204" pitchFamily="34" charset="0"/>
          </a:endParaRPr>
        </a:p>
        <a:p>
          <a:r>
            <a:rPr lang="fr-FR" sz="1050" b="0" i="0" u="none" strike="noStrike" dirty="0" smtClean="0">
              <a:solidFill>
                <a:schemeClr val="tx1"/>
              </a:solidFill>
              <a:effectLst/>
              <a:latin typeface="Arial" panose="020B0604020202020204" pitchFamily="34" charset="0"/>
            </a:rPr>
            <a:t>Les factures sont recyclées avec paiement de la part complémentaire dans le cas de factures sécurisées sans indicateur de forçage. </a:t>
          </a:r>
        </a:p>
      </dgm:t>
    </dgm:pt>
    <dgm:pt modelId="{6A17528D-85E3-4C0F-98D7-2A953840B655}" type="parTrans" cxnId="{85DC1006-8249-45CA-9BDD-2D3A919203F2}">
      <dgm:prSet/>
      <dgm:spPr/>
      <dgm:t>
        <a:bodyPr/>
        <a:lstStyle/>
        <a:p>
          <a:endParaRPr lang="fr-FR"/>
        </a:p>
      </dgm:t>
    </dgm:pt>
    <dgm:pt modelId="{DA217D1B-D105-41F4-9FE9-0DB1CC0EAA3D}" type="sibTrans" cxnId="{85DC1006-8249-45CA-9BDD-2D3A919203F2}">
      <dgm:prSet/>
      <dgm:spPr/>
      <dgm:t>
        <a:bodyPr/>
        <a:lstStyle/>
        <a:p>
          <a:endParaRPr lang="fr-FR"/>
        </a:p>
      </dgm:t>
    </dgm:pt>
    <dgm:pt modelId="{2C9E4F1E-9A86-4F88-9FDA-99A4115583DB}">
      <dgm:prSet phldrT="[Texte]" custT="1"/>
      <dgm:spPr>
        <a:solidFill>
          <a:schemeClr val="accent1">
            <a:lumMod val="40000"/>
            <a:lumOff val="60000"/>
          </a:schemeClr>
        </a:solidFill>
      </dgm:spPr>
      <dgm:t>
        <a:bodyPr/>
        <a:lstStyle/>
        <a:p>
          <a:r>
            <a:rPr lang="fr-FR" sz="1100" b="1" i="1" dirty="0" smtClean="0">
              <a:solidFill>
                <a:schemeClr val="bg2"/>
              </a:solidFill>
            </a:rPr>
            <a:t>Le prescripteur est inconnu au fichier national des professionnels de santé: 78 factures soit </a:t>
          </a:r>
          <a:r>
            <a:rPr lang="fr-FR" sz="1100" b="1" i="1" dirty="0" smtClean="0">
              <a:solidFill>
                <a:srgbClr val="FFC000"/>
              </a:solidFill>
            </a:rPr>
            <a:t>0,09% </a:t>
          </a:r>
          <a:r>
            <a:rPr lang="fr-FR" sz="1100" b="1" i="1" dirty="0" smtClean="0">
              <a:solidFill>
                <a:schemeClr val="bg2"/>
              </a:solidFill>
            </a:rPr>
            <a:t>- 17</a:t>
          </a:r>
        </a:p>
        <a:p>
          <a:r>
            <a:rPr lang="fr-FR" sz="1100" b="0" i="0" dirty="0" smtClean="0">
              <a:solidFill>
                <a:schemeClr val="tx1"/>
              </a:solidFill>
            </a:rPr>
            <a:t>Le numéro de prescripteur mentionné est erroné.  Pour rappel : Les factures liées à des prescriptions de médecins salariés sont à télétransmettre avec le numéro de l'établissement</a:t>
          </a:r>
          <a:r>
            <a:rPr lang="fr-FR" sz="1100" b="1" i="1" dirty="0" smtClean="0">
              <a:solidFill>
                <a:schemeClr val="bg2"/>
              </a:solidFill>
            </a:rPr>
            <a:t> . </a:t>
          </a:r>
          <a:r>
            <a:rPr lang="fr-FR" sz="1100" b="0" i="0" dirty="0" smtClean="0">
              <a:solidFill>
                <a:schemeClr val="tx1"/>
              </a:solidFill>
            </a:rPr>
            <a:t>Il s'agit d'erreur de saisie des prescripteurs, en cas de présence de la prescription médicale via SCOR au moment du traitement des factures. Ces dernières sont recyclées et une information sur le numéro de prescripteur à utiliser est envoyée au professionnel – </a:t>
          </a:r>
          <a:r>
            <a:rPr lang="fr-FR" sz="1100" b="0" i="0" dirty="0" smtClean="0">
              <a:solidFill>
                <a:schemeClr val="tx2"/>
              </a:solidFill>
            </a:rPr>
            <a:t>39 factures centralisées sur 4 infirmiers</a:t>
          </a:r>
          <a:r>
            <a:rPr lang="fr-FR" sz="1100" b="0" i="0" dirty="0" smtClean="0">
              <a:solidFill>
                <a:schemeClr val="tx1"/>
              </a:solidFill>
            </a:rPr>
            <a:t>.</a:t>
          </a:r>
          <a:endParaRPr lang="fr-FR" sz="800" b="0" i="0" dirty="0">
            <a:solidFill>
              <a:schemeClr val="tx1"/>
            </a:solidFill>
          </a:endParaRPr>
        </a:p>
      </dgm:t>
    </dgm:pt>
    <dgm:pt modelId="{0B976B06-56CE-4414-8AD1-5C9E5DD46E1C}" type="parTrans" cxnId="{D2AAF094-4511-4B3A-8D3F-62C7042E73EB}">
      <dgm:prSet/>
      <dgm:spPr/>
      <dgm:t>
        <a:bodyPr/>
        <a:lstStyle/>
        <a:p>
          <a:endParaRPr lang="fr-FR"/>
        </a:p>
      </dgm:t>
    </dgm:pt>
    <dgm:pt modelId="{1A0CA227-D3EC-4E22-AC00-FFF563AA3A7C}" type="sibTrans" cxnId="{D2AAF094-4511-4B3A-8D3F-62C7042E73EB}">
      <dgm:prSet/>
      <dgm:spPr/>
      <dgm:t>
        <a:bodyPr/>
        <a:lstStyle/>
        <a:p>
          <a:endParaRPr lang="fr-FR"/>
        </a:p>
      </dgm:t>
    </dgm:pt>
    <dgm:pt modelId="{5411209F-B9B7-4C07-9CA0-9527E5C8CF47}">
      <dgm:prSet phldrT="[Texte]" custT="1"/>
      <dgm:spPr>
        <a:solidFill>
          <a:schemeClr val="accent1">
            <a:lumMod val="20000"/>
            <a:lumOff val="80000"/>
          </a:schemeClr>
        </a:solidFill>
      </dgm:spPr>
      <dgm:t>
        <a:bodyPr/>
        <a:lstStyle/>
        <a:p>
          <a:r>
            <a:rPr lang="fr-FR" sz="1000" b="1" i="1" dirty="0" smtClean="0">
              <a:solidFill>
                <a:schemeClr val="bg2"/>
              </a:solidFill>
            </a:rPr>
            <a:t>Facture Tiers payant complémentaire incompatible avec le type de contrat: </a:t>
          </a:r>
          <a:r>
            <a:rPr lang="fr-FR" sz="1000" b="1" i="1" dirty="0" smtClean="0">
              <a:solidFill>
                <a:srgbClr val="FFC000"/>
              </a:solidFill>
            </a:rPr>
            <a:t>71</a:t>
          </a:r>
          <a:r>
            <a:rPr lang="fr-FR" sz="1000" b="1" i="1" dirty="0" smtClean="0">
              <a:solidFill>
                <a:schemeClr val="bg2"/>
              </a:solidFill>
            </a:rPr>
            <a:t> factures soit 0,08%  - +14 factures</a:t>
          </a:r>
        </a:p>
        <a:p>
          <a:r>
            <a:rPr lang="fr-FR" sz="1000" b="0" i="1" dirty="0" smtClean="0">
              <a:solidFill>
                <a:schemeClr val="tx1"/>
              </a:solidFill>
            </a:rPr>
            <a:t>Le contrat CMU/C2S ou ACS télétransmis n'existe pas à notre fichier. Soit l'assuré ne bénéficie plus d'une ACS/C2S/CMU soit le numéro de contrat télétransmis est erroné. La garantie de paiement est appliquée pour les factures télétransmises en sécurisé sans indicateur de forçage.</a:t>
          </a:r>
          <a:r>
            <a:rPr lang="fr-FR" sz="1000" b="0" dirty="0" smtClean="0">
              <a:solidFill>
                <a:schemeClr val="tx1"/>
              </a:solidFill>
            </a:rPr>
            <a:t>..</a:t>
          </a:r>
          <a:endParaRPr lang="fr-FR" sz="1000" b="1" i="1" dirty="0" smtClean="0">
            <a:solidFill>
              <a:schemeClr val="bg2"/>
            </a:solidFill>
          </a:endParaRPr>
        </a:p>
      </dgm:t>
    </dgm:pt>
    <dgm:pt modelId="{78150463-02E2-4E0F-B98A-2C14F5738FD4}" type="parTrans" cxnId="{F65FD771-C340-4CB1-83F0-59FB2FEC9BCD}">
      <dgm:prSet/>
      <dgm:spPr/>
      <dgm:t>
        <a:bodyPr/>
        <a:lstStyle/>
        <a:p>
          <a:endParaRPr lang="fr-FR"/>
        </a:p>
      </dgm:t>
    </dgm:pt>
    <dgm:pt modelId="{4FAAC68F-5BA9-4C19-9742-054CD7F2FE74}" type="sibTrans" cxnId="{F65FD771-C340-4CB1-83F0-59FB2FEC9BCD}">
      <dgm:prSet/>
      <dgm:spPr/>
      <dgm:t>
        <a:bodyPr/>
        <a:lstStyle/>
        <a:p>
          <a:endParaRPr lang="fr-FR"/>
        </a:p>
      </dgm:t>
    </dgm:pt>
    <dgm:pt modelId="{6292BC30-300D-4914-906C-7994772FDAE2}">
      <dgm:prSet custT="1"/>
      <dgm:spPr>
        <a:solidFill>
          <a:schemeClr val="accent3">
            <a:lumMod val="40000"/>
            <a:lumOff val="60000"/>
          </a:schemeClr>
        </a:solidFill>
      </dgm:spPr>
      <dgm:t>
        <a:bodyPr/>
        <a:lstStyle/>
        <a:p>
          <a:r>
            <a:rPr lang="fr-FR" sz="1100" b="1" i="1" dirty="0" smtClean="0">
              <a:solidFill>
                <a:schemeClr val="bg2"/>
              </a:solidFill>
            </a:rPr>
            <a:t>Utilisation de l’ancienne date de naissance: 74 factures soit 0,09% </a:t>
          </a:r>
        </a:p>
        <a:p>
          <a:r>
            <a:rPr lang="fr-FR" sz="1100" b="0" i="0" dirty="0" smtClean="0">
              <a:solidFill>
                <a:schemeClr val="tx1"/>
              </a:solidFill>
            </a:rPr>
            <a:t>Les factures sont recyclées avec la bonne date de naissance trouvée dans la BDO.</a:t>
          </a:r>
          <a:endParaRPr lang="fr-FR" sz="700" b="0" i="0" dirty="0" smtClean="0">
            <a:solidFill>
              <a:schemeClr val="tx1"/>
            </a:solidFill>
          </a:endParaRPr>
        </a:p>
      </dgm:t>
    </dgm:pt>
    <dgm:pt modelId="{8C624AA7-780B-42E7-9B83-693230EB29FC}" type="parTrans" cxnId="{9B5A3ED4-8456-42A7-90C8-9E103AA636DB}">
      <dgm:prSet/>
      <dgm:spPr/>
      <dgm:t>
        <a:bodyPr/>
        <a:lstStyle/>
        <a:p>
          <a:endParaRPr lang="fr-FR"/>
        </a:p>
      </dgm:t>
    </dgm:pt>
    <dgm:pt modelId="{59AA6727-0688-4A50-B05F-D7B3447D7573}" type="sibTrans" cxnId="{9B5A3ED4-8456-42A7-90C8-9E103AA636DB}">
      <dgm:prSet/>
      <dgm:spPr/>
      <dgm:t>
        <a:bodyPr/>
        <a:lstStyle/>
        <a:p>
          <a:endParaRPr lang="fr-FR"/>
        </a:p>
      </dgm:t>
    </dgm:pt>
    <dgm:pt modelId="{45127BAF-E2D1-4C6A-8D20-5CA3DBCA803F}">
      <dgm:prSet phldrT="[Texte]" custT="1"/>
      <dgm:spPr>
        <a:solidFill>
          <a:schemeClr val="accent2">
            <a:lumMod val="20000"/>
            <a:lumOff val="80000"/>
          </a:schemeClr>
        </a:solidFill>
      </dgm:spPr>
      <dgm:t>
        <a:bodyPr/>
        <a:lstStyle/>
        <a:p>
          <a:r>
            <a:rPr lang="fr-FR" sz="1000" b="1" i="0" dirty="0" smtClean="0">
              <a:solidFill>
                <a:schemeClr val="bg2"/>
              </a:solidFill>
            </a:rPr>
            <a:t>L’exonération du ticket modérateur connue au référentiel n’a pas été transmise: 61 factures soit </a:t>
          </a:r>
          <a:r>
            <a:rPr lang="fr-FR" sz="1000" b="1" i="0" dirty="0" smtClean="0">
              <a:solidFill>
                <a:srgbClr val="FFC000"/>
              </a:solidFill>
            </a:rPr>
            <a:t>0,07</a:t>
          </a:r>
          <a:r>
            <a:rPr lang="fr-FR" sz="1000" b="1" i="0" dirty="0" smtClean="0">
              <a:solidFill>
                <a:schemeClr val="bg2"/>
              </a:solidFill>
            </a:rPr>
            <a:t>% - 9</a:t>
          </a:r>
        </a:p>
        <a:p>
          <a:r>
            <a:rPr lang="fr-FR" sz="1000" b="0" i="0" dirty="0" smtClean="0">
              <a:solidFill>
                <a:schemeClr val="tx1"/>
              </a:solidFill>
            </a:rPr>
            <a:t> Une exonération est connue au dossier (liée au régime de l'assuré ou Art 115 mais pas en cas d'ALD) mais n'est pas télétransmise. Ces rejets sont générés hors factures sécurisées.</a:t>
          </a:r>
          <a:endParaRPr lang="fr-FR" sz="1000" b="0" i="0" dirty="0">
            <a:solidFill>
              <a:schemeClr val="tx1"/>
            </a:solidFill>
          </a:endParaRPr>
        </a:p>
      </dgm:t>
    </dgm:pt>
    <dgm:pt modelId="{C903A929-A43A-4C8F-A0BF-100FB213CB77}" type="parTrans" cxnId="{E98BD917-11CE-4425-8E00-85A605AF6AF0}">
      <dgm:prSet/>
      <dgm:spPr/>
      <dgm:t>
        <a:bodyPr/>
        <a:lstStyle/>
        <a:p>
          <a:endParaRPr lang="fr-FR"/>
        </a:p>
      </dgm:t>
    </dgm:pt>
    <dgm:pt modelId="{C3589DAB-3EC9-4D09-8E63-28ABF4A10623}" type="sibTrans" cxnId="{E98BD917-11CE-4425-8E00-85A605AF6AF0}">
      <dgm:prSet/>
      <dgm:spPr/>
      <dgm:t>
        <a:bodyPr/>
        <a:lstStyle/>
        <a:p>
          <a:endParaRPr lang="fr-FR"/>
        </a:p>
      </dgm:t>
    </dgm:pt>
    <dgm:pt modelId="{DC451564-23F0-4A06-96F4-15511FEBBE91}" type="pres">
      <dgm:prSet presAssocID="{C082DBF3-29FE-4793-9B0A-4860C56D0375}" presName="Name0" presStyleCnt="0">
        <dgm:presLayoutVars>
          <dgm:chMax val="7"/>
          <dgm:chPref val="7"/>
          <dgm:dir/>
        </dgm:presLayoutVars>
      </dgm:prSet>
      <dgm:spPr/>
      <dgm:t>
        <a:bodyPr/>
        <a:lstStyle/>
        <a:p>
          <a:endParaRPr lang="fr-FR"/>
        </a:p>
      </dgm:t>
    </dgm:pt>
    <dgm:pt modelId="{E75F639C-718B-4A1D-8505-1067D3C76CFB}" type="pres">
      <dgm:prSet presAssocID="{C082DBF3-29FE-4793-9B0A-4860C56D0375}" presName="Name1" presStyleCnt="0"/>
      <dgm:spPr/>
    </dgm:pt>
    <dgm:pt modelId="{EBCD50A3-2E20-4BF9-983C-1727AE95ECF1}" type="pres">
      <dgm:prSet presAssocID="{C082DBF3-29FE-4793-9B0A-4860C56D0375}" presName="cycle" presStyleCnt="0"/>
      <dgm:spPr/>
    </dgm:pt>
    <dgm:pt modelId="{69724523-0F33-4FBA-8AE3-D8C20287927C}" type="pres">
      <dgm:prSet presAssocID="{C082DBF3-29FE-4793-9B0A-4860C56D0375}" presName="srcNode" presStyleLbl="node1" presStyleIdx="0" presStyleCnt="6"/>
      <dgm:spPr/>
    </dgm:pt>
    <dgm:pt modelId="{9B7335C6-0332-4CD1-ADDB-799E5CB7692E}" type="pres">
      <dgm:prSet presAssocID="{C082DBF3-29FE-4793-9B0A-4860C56D0375}" presName="conn" presStyleLbl="parChTrans1D2" presStyleIdx="0" presStyleCnt="1"/>
      <dgm:spPr/>
      <dgm:t>
        <a:bodyPr/>
        <a:lstStyle/>
        <a:p>
          <a:endParaRPr lang="fr-FR"/>
        </a:p>
      </dgm:t>
    </dgm:pt>
    <dgm:pt modelId="{D954BD67-6365-44C9-8C47-47D3C3F358C8}" type="pres">
      <dgm:prSet presAssocID="{C082DBF3-29FE-4793-9B0A-4860C56D0375}" presName="extraNode" presStyleLbl="node1" presStyleIdx="0" presStyleCnt="6"/>
      <dgm:spPr/>
    </dgm:pt>
    <dgm:pt modelId="{3F469541-038D-40DA-89E4-57A0AE7B97A7}" type="pres">
      <dgm:prSet presAssocID="{C082DBF3-29FE-4793-9B0A-4860C56D0375}" presName="dstNode" presStyleLbl="node1" presStyleIdx="0" presStyleCnt="6"/>
      <dgm:spPr/>
    </dgm:pt>
    <dgm:pt modelId="{85C1A843-99B9-4D41-B486-C19A2A8071A3}" type="pres">
      <dgm:prSet presAssocID="{766F8F31-F1C6-4B77-855F-7EF71EEB2553}" presName="text_1" presStyleLbl="node1" presStyleIdx="0" presStyleCnt="6" custLinFactNeighborX="-596" custLinFactNeighborY="-2167">
        <dgm:presLayoutVars>
          <dgm:bulletEnabled val="1"/>
        </dgm:presLayoutVars>
      </dgm:prSet>
      <dgm:spPr/>
      <dgm:t>
        <a:bodyPr/>
        <a:lstStyle/>
        <a:p>
          <a:endParaRPr lang="fr-FR"/>
        </a:p>
      </dgm:t>
    </dgm:pt>
    <dgm:pt modelId="{1FDA8F21-9ACB-4033-99C4-582D2D97E078}" type="pres">
      <dgm:prSet presAssocID="{766F8F31-F1C6-4B77-855F-7EF71EEB2553}" presName="accent_1" presStyleCnt="0"/>
      <dgm:spPr/>
    </dgm:pt>
    <dgm:pt modelId="{089B1B70-F351-46AE-BD30-F7B538FDD2FD}" type="pres">
      <dgm:prSet presAssocID="{766F8F31-F1C6-4B77-855F-7EF71EEB2553}" presName="accentRepeatNode" presStyleLbl="solidFgAcc1" presStyleIdx="0" presStyleCnt="6"/>
      <dgm:spPr>
        <a:solidFill>
          <a:srgbClr val="00B050"/>
        </a:solidFill>
      </dgm:spPr>
      <dgm:t>
        <a:bodyPr/>
        <a:lstStyle/>
        <a:p>
          <a:endParaRPr lang="fr-FR"/>
        </a:p>
      </dgm:t>
    </dgm:pt>
    <dgm:pt modelId="{E07DD36A-2C49-437D-8BF3-7BA10C0BC892}" type="pres">
      <dgm:prSet presAssocID="{C8D59581-ADA0-42E7-A6FD-755C99D222F9}" presName="text_2" presStyleLbl="node1" presStyleIdx="1" presStyleCnt="6" custScaleY="130897" custLinFactNeighborX="573" custLinFactNeighborY="-7684">
        <dgm:presLayoutVars>
          <dgm:bulletEnabled val="1"/>
        </dgm:presLayoutVars>
      </dgm:prSet>
      <dgm:spPr/>
      <dgm:t>
        <a:bodyPr/>
        <a:lstStyle/>
        <a:p>
          <a:endParaRPr lang="fr-FR"/>
        </a:p>
      </dgm:t>
    </dgm:pt>
    <dgm:pt modelId="{67F74B06-7809-4D19-B190-7A45819CF1EC}" type="pres">
      <dgm:prSet presAssocID="{C8D59581-ADA0-42E7-A6FD-755C99D222F9}" presName="accent_2" presStyleCnt="0"/>
      <dgm:spPr/>
    </dgm:pt>
    <dgm:pt modelId="{5B25B2F5-7C62-4656-89E7-04397D303782}" type="pres">
      <dgm:prSet presAssocID="{C8D59581-ADA0-42E7-A6FD-755C99D222F9}" presName="accentRepeatNode" presStyleLbl="solidFgAcc1" presStyleIdx="1" presStyleCnt="6"/>
      <dgm:spPr>
        <a:solidFill>
          <a:schemeClr val="bg1"/>
        </a:solidFill>
      </dgm:spPr>
      <dgm:t>
        <a:bodyPr/>
        <a:lstStyle/>
        <a:p>
          <a:endParaRPr lang="fr-FR"/>
        </a:p>
      </dgm:t>
    </dgm:pt>
    <dgm:pt modelId="{7EAF0A1D-CC54-444F-B15E-D2D389FA6F07}" type="pres">
      <dgm:prSet presAssocID="{2C9E4F1E-9A86-4F88-9FDA-99A4115583DB}" presName="text_3" presStyleLbl="node1" presStyleIdx="2" presStyleCnt="6" custScaleY="136064" custLinFactNeighborX="808" custLinFactNeighborY="-4501">
        <dgm:presLayoutVars>
          <dgm:bulletEnabled val="1"/>
        </dgm:presLayoutVars>
      </dgm:prSet>
      <dgm:spPr/>
      <dgm:t>
        <a:bodyPr/>
        <a:lstStyle/>
        <a:p>
          <a:endParaRPr lang="fr-FR"/>
        </a:p>
      </dgm:t>
    </dgm:pt>
    <dgm:pt modelId="{FBAEA845-D4FC-4DD1-8322-C552FACB8243}" type="pres">
      <dgm:prSet presAssocID="{2C9E4F1E-9A86-4F88-9FDA-99A4115583DB}" presName="accent_3" presStyleCnt="0"/>
      <dgm:spPr/>
    </dgm:pt>
    <dgm:pt modelId="{A5C16435-DC61-478E-AB4E-9FC42FB54D90}" type="pres">
      <dgm:prSet presAssocID="{2C9E4F1E-9A86-4F88-9FDA-99A4115583DB}" presName="accentRepeatNode" presStyleLbl="solidFgAcc1" presStyleIdx="2" presStyleCnt="6"/>
      <dgm:spPr>
        <a:solidFill>
          <a:srgbClr val="00B050"/>
        </a:solidFill>
      </dgm:spPr>
      <dgm:t>
        <a:bodyPr/>
        <a:lstStyle/>
        <a:p>
          <a:endParaRPr lang="fr-FR"/>
        </a:p>
      </dgm:t>
    </dgm:pt>
    <dgm:pt modelId="{71C0FCEF-6591-425F-A9C6-8E5A2940A541}" type="pres">
      <dgm:prSet presAssocID="{6292BC30-300D-4914-906C-7994772FDAE2}" presName="text_4" presStyleLbl="node1" presStyleIdx="3" presStyleCnt="6" custScaleY="136850" custLinFactNeighborX="-618" custLinFactNeighborY="-3737">
        <dgm:presLayoutVars>
          <dgm:bulletEnabled val="1"/>
        </dgm:presLayoutVars>
      </dgm:prSet>
      <dgm:spPr/>
      <dgm:t>
        <a:bodyPr/>
        <a:lstStyle/>
        <a:p>
          <a:endParaRPr lang="fr-FR"/>
        </a:p>
      </dgm:t>
    </dgm:pt>
    <dgm:pt modelId="{91793496-E487-490F-A6A2-61AF8F6DE397}" type="pres">
      <dgm:prSet presAssocID="{6292BC30-300D-4914-906C-7994772FDAE2}" presName="accent_4" presStyleCnt="0"/>
      <dgm:spPr/>
    </dgm:pt>
    <dgm:pt modelId="{30C36850-1C83-4639-9B02-7190DE1BE9F1}" type="pres">
      <dgm:prSet presAssocID="{6292BC30-300D-4914-906C-7994772FDAE2}" presName="accentRepeatNode" presStyleLbl="solidFgAcc1" presStyleIdx="3" presStyleCnt="6"/>
      <dgm:spPr>
        <a:solidFill>
          <a:schemeClr val="bg1"/>
        </a:solidFill>
      </dgm:spPr>
      <dgm:t>
        <a:bodyPr/>
        <a:lstStyle/>
        <a:p>
          <a:endParaRPr lang="fr-FR"/>
        </a:p>
      </dgm:t>
    </dgm:pt>
    <dgm:pt modelId="{75207704-4F14-461D-9CD6-C14A58D869C9}" type="pres">
      <dgm:prSet presAssocID="{5411209F-B9B7-4C07-9CA0-9527E5C8CF47}" presName="text_5" presStyleLbl="node1" presStyleIdx="4" presStyleCnt="6" custScaleY="147141" custLinFactNeighborX="538" custLinFactNeighborY="1756">
        <dgm:presLayoutVars>
          <dgm:bulletEnabled val="1"/>
        </dgm:presLayoutVars>
      </dgm:prSet>
      <dgm:spPr/>
      <dgm:t>
        <a:bodyPr/>
        <a:lstStyle/>
        <a:p>
          <a:endParaRPr lang="fr-FR"/>
        </a:p>
      </dgm:t>
    </dgm:pt>
    <dgm:pt modelId="{609BEBB2-A7B3-4325-9B97-9FFF59EC1D7A}" type="pres">
      <dgm:prSet presAssocID="{5411209F-B9B7-4C07-9CA0-9527E5C8CF47}" presName="accent_5" presStyleCnt="0"/>
      <dgm:spPr/>
    </dgm:pt>
    <dgm:pt modelId="{62DCD9EF-A345-4EA8-9943-6DABC36374C3}" type="pres">
      <dgm:prSet presAssocID="{5411209F-B9B7-4C07-9CA0-9527E5C8CF47}" presName="accentRepeatNode" presStyleLbl="solidFgAcc1" presStyleIdx="4" presStyleCnt="6" custLinFactNeighborX="570"/>
      <dgm:spPr>
        <a:solidFill>
          <a:srgbClr val="FF0000"/>
        </a:solidFill>
      </dgm:spPr>
      <dgm:t>
        <a:bodyPr/>
        <a:lstStyle/>
        <a:p>
          <a:endParaRPr lang="fr-FR"/>
        </a:p>
      </dgm:t>
    </dgm:pt>
    <dgm:pt modelId="{6145881A-2B5D-4A42-B044-149859C9C359}" type="pres">
      <dgm:prSet presAssocID="{45127BAF-E2D1-4C6A-8D20-5CA3DBCA803F}" presName="text_6" presStyleLbl="node1" presStyleIdx="5" presStyleCnt="6" custScaleY="109153" custLinFactNeighborX="741">
        <dgm:presLayoutVars>
          <dgm:bulletEnabled val="1"/>
        </dgm:presLayoutVars>
      </dgm:prSet>
      <dgm:spPr/>
      <dgm:t>
        <a:bodyPr/>
        <a:lstStyle/>
        <a:p>
          <a:endParaRPr lang="fr-FR"/>
        </a:p>
      </dgm:t>
    </dgm:pt>
    <dgm:pt modelId="{0CBD58BB-AB51-4076-9A65-BCFB699EE3D9}" type="pres">
      <dgm:prSet presAssocID="{45127BAF-E2D1-4C6A-8D20-5CA3DBCA803F}" presName="accent_6" presStyleCnt="0"/>
      <dgm:spPr/>
    </dgm:pt>
    <dgm:pt modelId="{2EBF9768-3991-4791-9A35-763AB0ADF98F}" type="pres">
      <dgm:prSet presAssocID="{45127BAF-E2D1-4C6A-8D20-5CA3DBCA803F}" presName="accentRepeatNode" presStyleLbl="solidFgAcc1" presStyleIdx="5" presStyleCnt="6"/>
      <dgm:spPr>
        <a:solidFill>
          <a:srgbClr val="00B050"/>
        </a:solidFill>
      </dgm:spPr>
      <dgm:t>
        <a:bodyPr/>
        <a:lstStyle/>
        <a:p>
          <a:endParaRPr lang="fr-FR"/>
        </a:p>
      </dgm:t>
    </dgm:pt>
  </dgm:ptLst>
  <dgm:cxnLst>
    <dgm:cxn modelId="{D2AAF094-4511-4B3A-8D3F-62C7042E73EB}" srcId="{C082DBF3-29FE-4793-9B0A-4860C56D0375}" destId="{2C9E4F1E-9A86-4F88-9FDA-99A4115583DB}" srcOrd="2" destOrd="0" parTransId="{0B976B06-56CE-4414-8AD1-5C9E5DD46E1C}" sibTransId="{1A0CA227-D3EC-4E22-AC00-FFF563AA3A7C}"/>
    <dgm:cxn modelId="{E98BD917-11CE-4425-8E00-85A605AF6AF0}" srcId="{C082DBF3-29FE-4793-9B0A-4860C56D0375}" destId="{45127BAF-E2D1-4C6A-8D20-5CA3DBCA803F}" srcOrd="5" destOrd="0" parTransId="{C903A929-A43A-4C8F-A0BF-100FB213CB77}" sibTransId="{C3589DAB-3EC9-4D09-8E63-28ABF4A10623}"/>
    <dgm:cxn modelId="{7EBEEFD4-0FBB-4CAF-975C-B52E1E134982}" type="presOf" srcId="{766F8F31-F1C6-4B77-855F-7EF71EEB2553}" destId="{85C1A843-99B9-4D41-B486-C19A2A8071A3}" srcOrd="0" destOrd="0" presId="urn:microsoft.com/office/officeart/2008/layout/VerticalCurvedList"/>
    <dgm:cxn modelId="{85DC1006-8249-45CA-9BDD-2D3A919203F2}" srcId="{C082DBF3-29FE-4793-9B0A-4860C56D0375}" destId="{C8D59581-ADA0-42E7-A6FD-755C99D222F9}" srcOrd="1" destOrd="0" parTransId="{6A17528D-85E3-4C0F-98D7-2A953840B655}" sibTransId="{DA217D1B-D105-41F4-9FE9-0DB1CC0EAA3D}"/>
    <dgm:cxn modelId="{1F623664-C521-45CA-91D0-1497EDAD0D2D}" type="presOf" srcId="{7EB0AD48-8FD0-4478-8619-8D84B13E32F7}" destId="{9B7335C6-0332-4CD1-ADDB-799E5CB7692E}" srcOrd="0" destOrd="0" presId="urn:microsoft.com/office/officeart/2008/layout/VerticalCurvedList"/>
    <dgm:cxn modelId="{D93DF663-9DDE-45A0-A72C-F6A754E185D8}" type="presOf" srcId="{5411209F-B9B7-4C07-9CA0-9527E5C8CF47}" destId="{75207704-4F14-461D-9CD6-C14A58D869C9}" srcOrd="0" destOrd="0" presId="urn:microsoft.com/office/officeart/2008/layout/VerticalCurvedList"/>
    <dgm:cxn modelId="{4FDEEE3B-68BE-4960-81C8-D8889281A08D}" srcId="{C082DBF3-29FE-4793-9B0A-4860C56D0375}" destId="{766F8F31-F1C6-4B77-855F-7EF71EEB2553}" srcOrd="0" destOrd="0" parTransId="{0F060BBD-BC57-4362-B16F-0FE71B0AAE62}" sibTransId="{7EB0AD48-8FD0-4478-8619-8D84B13E32F7}"/>
    <dgm:cxn modelId="{1FDB681A-531C-4EF9-8008-7AD35B9C1729}" type="presOf" srcId="{45127BAF-E2D1-4C6A-8D20-5CA3DBCA803F}" destId="{6145881A-2B5D-4A42-B044-149859C9C359}" srcOrd="0" destOrd="0" presId="urn:microsoft.com/office/officeart/2008/layout/VerticalCurvedList"/>
    <dgm:cxn modelId="{032A3446-E8DD-4399-A1C9-1C21C514A6D1}" type="presOf" srcId="{C082DBF3-29FE-4793-9B0A-4860C56D0375}" destId="{DC451564-23F0-4A06-96F4-15511FEBBE91}" srcOrd="0" destOrd="0" presId="urn:microsoft.com/office/officeart/2008/layout/VerticalCurvedList"/>
    <dgm:cxn modelId="{9B5A3ED4-8456-42A7-90C8-9E103AA636DB}" srcId="{C082DBF3-29FE-4793-9B0A-4860C56D0375}" destId="{6292BC30-300D-4914-906C-7994772FDAE2}" srcOrd="3" destOrd="0" parTransId="{8C624AA7-780B-42E7-9B83-693230EB29FC}" sibTransId="{59AA6727-0688-4A50-B05F-D7B3447D7573}"/>
    <dgm:cxn modelId="{F65FD771-C340-4CB1-83F0-59FB2FEC9BCD}" srcId="{C082DBF3-29FE-4793-9B0A-4860C56D0375}" destId="{5411209F-B9B7-4C07-9CA0-9527E5C8CF47}" srcOrd="4" destOrd="0" parTransId="{78150463-02E2-4E0F-B98A-2C14F5738FD4}" sibTransId="{4FAAC68F-5BA9-4C19-9742-054CD7F2FE74}"/>
    <dgm:cxn modelId="{6C16B284-01E7-467E-B3E7-19CCF2F6EBD9}" type="presOf" srcId="{2C9E4F1E-9A86-4F88-9FDA-99A4115583DB}" destId="{7EAF0A1D-CC54-444F-B15E-D2D389FA6F07}" srcOrd="0" destOrd="0" presId="urn:microsoft.com/office/officeart/2008/layout/VerticalCurvedList"/>
    <dgm:cxn modelId="{ECA8FE7F-619A-4EE0-9D54-36CDCF5914FA}" type="presOf" srcId="{C8D59581-ADA0-42E7-A6FD-755C99D222F9}" destId="{E07DD36A-2C49-437D-8BF3-7BA10C0BC892}" srcOrd="0" destOrd="0" presId="urn:microsoft.com/office/officeart/2008/layout/VerticalCurvedList"/>
    <dgm:cxn modelId="{F28A38F4-1917-4B05-A6D7-9EE408D81C64}" type="presOf" srcId="{6292BC30-300D-4914-906C-7994772FDAE2}" destId="{71C0FCEF-6591-425F-A9C6-8E5A2940A541}" srcOrd="0" destOrd="0" presId="urn:microsoft.com/office/officeart/2008/layout/VerticalCurvedList"/>
    <dgm:cxn modelId="{7215D817-60EB-48FC-8815-F130765EAA16}" type="presParOf" srcId="{DC451564-23F0-4A06-96F4-15511FEBBE91}" destId="{E75F639C-718B-4A1D-8505-1067D3C76CFB}" srcOrd="0" destOrd="0" presId="urn:microsoft.com/office/officeart/2008/layout/VerticalCurvedList"/>
    <dgm:cxn modelId="{D03750EE-5E66-4981-86F6-453643B5A5AC}" type="presParOf" srcId="{E75F639C-718B-4A1D-8505-1067D3C76CFB}" destId="{EBCD50A3-2E20-4BF9-983C-1727AE95ECF1}" srcOrd="0" destOrd="0" presId="urn:microsoft.com/office/officeart/2008/layout/VerticalCurvedList"/>
    <dgm:cxn modelId="{E617B0ED-A7A8-41A1-A8D7-FEECD8E7689E}" type="presParOf" srcId="{EBCD50A3-2E20-4BF9-983C-1727AE95ECF1}" destId="{69724523-0F33-4FBA-8AE3-D8C20287927C}" srcOrd="0" destOrd="0" presId="urn:microsoft.com/office/officeart/2008/layout/VerticalCurvedList"/>
    <dgm:cxn modelId="{63BAEEAC-8BF7-48C9-8EC3-85441E6780B2}" type="presParOf" srcId="{EBCD50A3-2E20-4BF9-983C-1727AE95ECF1}" destId="{9B7335C6-0332-4CD1-ADDB-799E5CB7692E}" srcOrd="1" destOrd="0" presId="urn:microsoft.com/office/officeart/2008/layout/VerticalCurvedList"/>
    <dgm:cxn modelId="{446B161E-53BF-4F00-856D-088058A0BAC7}" type="presParOf" srcId="{EBCD50A3-2E20-4BF9-983C-1727AE95ECF1}" destId="{D954BD67-6365-44C9-8C47-47D3C3F358C8}" srcOrd="2" destOrd="0" presId="urn:microsoft.com/office/officeart/2008/layout/VerticalCurvedList"/>
    <dgm:cxn modelId="{23A20B7A-357F-4EDD-827C-DC846F0A6D53}" type="presParOf" srcId="{EBCD50A3-2E20-4BF9-983C-1727AE95ECF1}" destId="{3F469541-038D-40DA-89E4-57A0AE7B97A7}" srcOrd="3" destOrd="0" presId="urn:microsoft.com/office/officeart/2008/layout/VerticalCurvedList"/>
    <dgm:cxn modelId="{C20ECD52-62E3-4583-B75F-E1402157475C}" type="presParOf" srcId="{E75F639C-718B-4A1D-8505-1067D3C76CFB}" destId="{85C1A843-99B9-4D41-B486-C19A2A8071A3}" srcOrd="1" destOrd="0" presId="urn:microsoft.com/office/officeart/2008/layout/VerticalCurvedList"/>
    <dgm:cxn modelId="{28A13065-2BA7-4F6B-8B94-319438251E34}" type="presParOf" srcId="{E75F639C-718B-4A1D-8505-1067D3C76CFB}" destId="{1FDA8F21-9ACB-4033-99C4-582D2D97E078}" srcOrd="2" destOrd="0" presId="urn:microsoft.com/office/officeart/2008/layout/VerticalCurvedList"/>
    <dgm:cxn modelId="{2FB46B2A-E8C0-414C-AC4A-BE98BB119808}" type="presParOf" srcId="{1FDA8F21-9ACB-4033-99C4-582D2D97E078}" destId="{089B1B70-F351-46AE-BD30-F7B538FDD2FD}" srcOrd="0" destOrd="0" presId="urn:microsoft.com/office/officeart/2008/layout/VerticalCurvedList"/>
    <dgm:cxn modelId="{D51D962C-3DD6-47D6-912F-E74439D68792}" type="presParOf" srcId="{E75F639C-718B-4A1D-8505-1067D3C76CFB}" destId="{E07DD36A-2C49-437D-8BF3-7BA10C0BC892}" srcOrd="3" destOrd="0" presId="urn:microsoft.com/office/officeart/2008/layout/VerticalCurvedList"/>
    <dgm:cxn modelId="{C3294DDF-3AEE-4C8D-A50E-37A37684A698}" type="presParOf" srcId="{E75F639C-718B-4A1D-8505-1067D3C76CFB}" destId="{67F74B06-7809-4D19-B190-7A45819CF1EC}" srcOrd="4" destOrd="0" presId="urn:microsoft.com/office/officeart/2008/layout/VerticalCurvedList"/>
    <dgm:cxn modelId="{60248FC5-0759-41F1-96E8-3F06F5F86BFA}" type="presParOf" srcId="{67F74B06-7809-4D19-B190-7A45819CF1EC}" destId="{5B25B2F5-7C62-4656-89E7-04397D303782}" srcOrd="0" destOrd="0" presId="urn:microsoft.com/office/officeart/2008/layout/VerticalCurvedList"/>
    <dgm:cxn modelId="{11405BAE-D7EE-40F6-A5DA-9C3FDF384E11}" type="presParOf" srcId="{E75F639C-718B-4A1D-8505-1067D3C76CFB}" destId="{7EAF0A1D-CC54-444F-B15E-D2D389FA6F07}" srcOrd="5" destOrd="0" presId="urn:microsoft.com/office/officeart/2008/layout/VerticalCurvedList"/>
    <dgm:cxn modelId="{6AE19AB4-CC30-48DB-9F3D-B35513876125}" type="presParOf" srcId="{E75F639C-718B-4A1D-8505-1067D3C76CFB}" destId="{FBAEA845-D4FC-4DD1-8322-C552FACB8243}" srcOrd="6" destOrd="0" presId="urn:microsoft.com/office/officeart/2008/layout/VerticalCurvedList"/>
    <dgm:cxn modelId="{3F12F2F4-D7DA-486C-99EA-EFAAAD1E47BB}" type="presParOf" srcId="{FBAEA845-D4FC-4DD1-8322-C552FACB8243}" destId="{A5C16435-DC61-478E-AB4E-9FC42FB54D90}" srcOrd="0" destOrd="0" presId="urn:microsoft.com/office/officeart/2008/layout/VerticalCurvedList"/>
    <dgm:cxn modelId="{B3265F46-5AD2-491A-9C8F-78F70381627A}" type="presParOf" srcId="{E75F639C-718B-4A1D-8505-1067D3C76CFB}" destId="{71C0FCEF-6591-425F-A9C6-8E5A2940A541}" srcOrd="7" destOrd="0" presId="urn:microsoft.com/office/officeart/2008/layout/VerticalCurvedList"/>
    <dgm:cxn modelId="{D579B3C1-512B-45FB-9819-750B810D2056}" type="presParOf" srcId="{E75F639C-718B-4A1D-8505-1067D3C76CFB}" destId="{91793496-E487-490F-A6A2-61AF8F6DE397}" srcOrd="8" destOrd="0" presId="urn:microsoft.com/office/officeart/2008/layout/VerticalCurvedList"/>
    <dgm:cxn modelId="{1C2D600F-32A0-4B81-A2C2-21047043D93A}" type="presParOf" srcId="{91793496-E487-490F-A6A2-61AF8F6DE397}" destId="{30C36850-1C83-4639-9B02-7190DE1BE9F1}" srcOrd="0" destOrd="0" presId="urn:microsoft.com/office/officeart/2008/layout/VerticalCurvedList"/>
    <dgm:cxn modelId="{92F49E92-50E5-48F9-BD8C-2D23D4FA5854}" type="presParOf" srcId="{E75F639C-718B-4A1D-8505-1067D3C76CFB}" destId="{75207704-4F14-461D-9CD6-C14A58D869C9}" srcOrd="9" destOrd="0" presId="urn:microsoft.com/office/officeart/2008/layout/VerticalCurvedList"/>
    <dgm:cxn modelId="{DB6E133E-023A-4DF1-9521-34939CB0FD16}" type="presParOf" srcId="{E75F639C-718B-4A1D-8505-1067D3C76CFB}" destId="{609BEBB2-A7B3-4325-9B97-9FFF59EC1D7A}" srcOrd="10" destOrd="0" presId="urn:microsoft.com/office/officeart/2008/layout/VerticalCurvedList"/>
    <dgm:cxn modelId="{3395488E-32C1-41C0-8E38-02A0C2F53E28}" type="presParOf" srcId="{609BEBB2-A7B3-4325-9B97-9FFF59EC1D7A}" destId="{62DCD9EF-A345-4EA8-9943-6DABC36374C3}" srcOrd="0" destOrd="0" presId="urn:microsoft.com/office/officeart/2008/layout/VerticalCurvedList"/>
    <dgm:cxn modelId="{3E4AB04A-0DB8-479E-A8CD-F5DEB34DD122}" type="presParOf" srcId="{E75F639C-718B-4A1D-8505-1067D3C76CFB}" destId="{6145881A-2B5D-4A42-B044-149859C9C359}" srcOrd="11" destOrd="0" presId="urn:microsoft.com/office/officeart/2008/layout/VerticalCurvedList"/>
    <dgm:cxn modelId="{2F49E5FA-5308-4FAD-95B1-289BF5C4386C}" type="presParOf" srcId="{E75F639C-718B-4A1D-8505-1067D3C76CFB}" destId="{0CBD58BB-AB51-4076-9A65-BCFB699EE3D9}" srcOrd="12" destOrd="0" presId="urn:microsoft.com/office/officeart/2008/layout/VerticalCurvedList"/>
    <dgm:cxn modelId="{5A52229A-798E-4078-B5AC-ADC814F0EDB0}" type="presParOf" srcId="{0CBD58BB-AB51-4076-9A65-BCFB699EE3D9}" destId="{2EBF9768-3991-4791-9A35-763AB0ADF98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9581F-9904-42FC-AED4-CB013E6CCCEA}">
      <dsp:nvSpPr>
        <dsp:cNvPr id="0" name=""/>
        <dsp:cNvSpPr/>
      </dsp:nvSpPr>
      <dsp:spPr>
        <a:xfrm>
          <a:off x="3685" y="520357"/>
          <a:ext cx="1111558" cy="777599"/>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fr-FR" sz="1800" kern="1200" dirty="0" smtClean="0"/>
            <a:t>FSE</a:t>
          </a:r>
          <a:endParaRPr lang="fr-FR" sz="1800" kern="1200" dirty="0"/>
        </a:p>
      </dsp:txBody>
      <dsp:txXfrm>
        <a:off x="3685" y="520357"/>
        <a:ext cx="1111558" cy="444623"/>
      </dsp:txXfrm>
    </dsp:sp>
    <dsp:sp modelId="{ED029203-76B2-49AE-A60A-CC382AB63366}">
      <dsp:nvSpPr>
        <dsp:cNvPr id="0" name=""/>
        <dsp:cNvSpPr/>
      </dsp:nvSpPr>
      <dsp:spPr>
        <a:xfrm>
          <a:off x="155756" y="964981"/>
          <a:ext cx="1262752" cy="1036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solidFill>
                <a:srgbClr val="00B050"/>
              </a:solidFill>
            </a:rPr>
            <a:t>6,4 jours</a:t>
          </a:r>
          <a:endParaRPr lang="fr-FR" sz="1400" kern="1200" dirty="0">
            <a:solidFill>
              <a:srgbClr val="00B050"/>
            </a:solidFill>
          </a:endParaRPr>
        </a:p>
      </dsp:txBody>
      <dsp:txXfrm>
        <a:off x="186123" y="995348"/>
        <a:ext cx="1202018" cy="976066"/>
      </dsp:txXfrm>
    </dsp:sp>
    <dsp:sp modelId="{51AAA912-27E6-4CE0-BE87-103B8130F779}">
      <dsp:nvSpPr>
        <dsp:cNvPr id="0" name=""/>
        <dsp:cNvSpPr/>
      </dsp:nvSpPr>
      <dsp:spPr>
        <a:xfrm>
          <a:off x="1302651" y="604296"/>
          <a:ext cx="397303" cy="276745"/>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dirty="0"/>
        </a:p>
      </dsp:txBody>
      <dsp:txXfrm>
        <a:off x="1302651" y="659645"/>
        <a:ext cx="314280" cy="166047"/>
      </dsp:txXfrm>
    </dsp:sp>
    <dsp:sp modelId="{5C35B745-51A0-49AA-8552-C794F7C3D21D}">
      <dsp:nvSpPr>
        <dsp:cNvPr id="0" name=""/>
        <dsp:cNvSpPr/>
      </dsp:nvSpPr>
      <dsp:spPr>
        <a:xfrm>
          <a:off x="1864873" y="520357"/>
          <a:ext cx="1111558" cy="777599"/>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fr-FR" sz="1800" kern="1200" dirty="0" smtClean="0"/>
            <a:t>B2</a:t>
          </a:r>
          <a:endParaRPr lang="fr-FR" sz="1800" kern="1200" dirty="0"/>
        </a:p>
      </dsp:txBody>
      <dsp:txXfrm>
        <a:off x="1864873" y="520357"/>
        <a:ext cx="1111558" cy="444623"/>
      </dsp:txXfrm>
    </dsp:sp>
    <dsp:sp modelId="{52473F20-EF19-4C45-8F49-D89A5C71F072}">
      <dsp:nvSpPr>
        <dsp:cNvPr id="0" name=""/>
        <dsp:cNvSpPr/>
      </dsp:nvSpPr>
      <dsp:spPr>
        <a:xfrm>
          <a:off x="2092542" y="964981"/>
          <a:ext cx="1111558" cy="1036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742906"/>
              <a:satOff val="24035"/>
              <a:lumOff val="-10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solidFill>
                <a:srgbClr val="00B050"/>
              </a:solidFill>
            </a:rPr>
            <a:t>4 jours</a:t>
          </a:r>
          <a:endParaRPr lang="fr-FR" sz="1400" kern="1200" dirty="0">
            <a:solidFill>
              <a:srgbClr val="00B050"/>
            </a:solidFill>
          </a:endParaRPr>
        </a:p>
      </dsp:txBody>
      <dsp:txXfrm>
        <a:off x="2122909" y="995348"/>
        <a:ext cx="1050824" cy="976066"/>
      </dsp:txXfrm>
    </dsp:sp>
    <dsp:sp modelId="{98F8D4CA-4158-4519-8F54-7CB8C5DB1596}">
      <dsp:nvSpPr>
        <dsp:cNvPr id="0" name=""/>
        <dsp:cNvSpPr/>
      </dsp:nvSpPr>
      <dsp:spPr>
        <a:xfrm>
          <a:off x="3144939" y="604296"/>
          <a:ext cx="357237" cy="276745"/>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dirty="0"/>
        </a:p>
      </dsp:txBody>
      <dsp:txXfrm>
        <a:off x="3144939" y="659645"/>
        <a:ext cx="274214" cy="166047"/>
      </dsp:txXfrm>
    </dsp:sp>
    <dsp:sp modelId="{20388D05-E23E-4A7A-A7E5-EC3C2FE5851B}">
      <dsp:nvSpPr>
        <dsp:cNvPr id="0" name=""/>
        <dsp:cNvSpPr/>
      </dsp:nvSpPr>
      <dsp:spPr>
        <a:xfrm>
          <a:off x="3650464" y="520357"/>
          <a:ext cx="1111558" cy="777599"/>
        </a:xfrm>
        <a:prstGeom prst="roundRect">
          <a:avLst>
            <a:gd name="adj" fmla="val 10000"/>
          </a:avLst>
        </a:prstGeom>
        <a:solidFill>
          <a:schemeClr val="accent2">
            <a:hueOff val="-9485813"/>
            <a:satOff val="48070"/>
            <a:lumOff val="-2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fr-FR" sz="1800" kern="1200" dirty="0" smtClean="0">
              <a:solidFill>
                <a:schemeClr val="bg2"/>
              </a:solidFill>
            </a:rPr>
            <a:t>FSP</a:t>
          </a:r>
          <a:endParaRPr lang="fr-FR" sz="1800" kern="1200" dirty="0">
            <a:solidFill>
              <a:schemeClr val="bg2"/>
            </a:solidFill>
          </a:endParaRPr>
        </a:p>
      </dsp:txBody>
      <dsp:txXfrm>
        <a:off x="3650464" y="520357"/>
        <a:ext cx="1111558" cy="444623"/>
      </dsp:txXfrm>
    </dsp:sp>
    <dsp:sp modelId="{BCEB58F8-34A7-4C57-B1A8-6F84EC1A489C}">
      <dsp:nvSpPr>
        <dsp:cNvPr id="0" name=""/>
        <dsp:cNvSpPr/>
      </dsp:nvSpPr>
      <dsp:spPr>
        <a:xfrm>
          <a:off x="3782944" y="964981"/>
          <a:ext cx="1301934" cy="1036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485813"/>
              <a:satOff val="48070"/>
              <a:lumOff val="-20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solidFill>
                <a:srgbClr val="00B050"/>
              </a:solidFill>
            </a:rPr>
            <a:t>8,25 jours</a:t>
          </a:r>
          <a:endParaRPr lang="fr-FR" sz="1400" kern="1200" dirty="0">
            <a:solidFill>
              <a:srgbClr val="00B050"/>
            </a:solidFill>
          </a:endParaRPr>
        </a:p>
      </dsp:txBody>
      <dsp:txXfrm>
        <a:off x="3813311" y="995348"/>
        <a:ext cx="1241200" cy="976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335C6-0332-4CD1-ADDB-799E5CB7692E}">
      <dsp:nvSpPr>
        <dsp:cNvPr id="0" name=""/>
        <dsp:cNvSpPr/>
      </dsp:nvSpPr>
      <dsp:spPr>
        <a:xfrm>
          <a:off x="-4940145" y="-756980"/>
          <a:ext cx="5883613" cy="5883613"/>
        </a:xfrm>
        <a:prstGeom prst="blockArc">
          <a:avLst>
            <a:gd name="adj1" fmla="val 18900000"/>
            <a:gd name="adj2" fmla="val 2700000"/>
            <a:gd name="adj3" fmla="val 367"/>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C1A843-99B9-4D41-B486-C19A2A8071A3}">
      <dsp:nvSpPr>
        <dsp:cNvPr id="0" name=""/>
        <dsp:cNvSpPr/>
      </dsp:nvSpPr>
      <dsp:spPr>
        <a:xfrm>
          <a:off x="286836" y="220136"/>
          <a:ext cx="10940928" cy="460037"/>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54" tIns="27940" rIns="27940" bIns="27940" numCol="1" spcCol="1270" anchor="ctr" anchorCtr="0">
          <a:noAutofit/>
        </a:bodyPr>
        <a:lstStyle/>
        <a:p>
          <a:pPr lvl="0" algn="l" defTabSz="488950">
            <a:lnSpc>
              <a:spcPct val="90000"/>
            </a:lnSpc>
            <a:spcBef>
              <a:spcPct val="0"/>
            </a:spcBef>
            <a:spcAft>
              <a:spcPct val="35000"/>
            </a:spcAft>
          </a:pPr>
          <a:r>
            <a:rPr lang="fr-FR" sz="1100" b="1" i="1" kern="1200" dirty="0" smtClean="0">
              <a:solidFill>
                <a:schemeClr val="bg2"/>
              </a:solidFill>
            </a:rPr>
            <a:t>L’exonération du ticket modérateur est absente au référentiel bénéficiaire : 109 factures soit 0,13% -72 factures</a:t>
          </a:r>
        </a:p>
        <a:p>
          <a:pPr lvl="0" algn="l" defTabSz="488950">
            <a:lnSpc>
              <a:spcPct val="90000"/>
            </a:lnSpc>
            <a:spcBef>
              <a:spcPct val="0"/>
            </a:spcBef>
            <a:spcAft>
              <a:spcPct val="35000"/>
            </a:spcAft>
          </a:pPr>
          <a:r>
            <a:rPr lang="fr-FR" sz="1100" b="0" i="0" kern="1200" dirty="0" smtClean="0">
              <a:solidFill>
                <a:schemeClr val="tx1"/>
              </a:solidFill>
            </a:rPr>
            <a:t>Ce rejet est généré si l'exonération télétransmise n'existe pas au dossier du bénéficiaire des soins à la date des soins</a:t>
          </a:r>
          <a:r>
            <a:rPr lang="fr-FR" sz="1100" b="1" i="1" kern="1200" dirty="0" smtClean="0">
              <a:solidFill>
                <a:schemeClr val="bg2"/>
              </a:solidFill>
            </a:rPr>
            <a:t>.</a:t>
          </a:r>
          <a:endParaRPr lang="fr-FR" sz="1200" b="1" i="1" kern="1200" dirty="0" smtClean="0">
            <a:solidFill>
              <a:schemeClr val="bg2"/>
            </a:solidFill>
          </a:endParaRPr>
        </a:p>
      </dsp:txBody>
      <dsp:txXfrm>
        <a:off x="286836" y="220136"/>
        <a:ext cx="10940928" cy="460037"/>
      </dsp:txXfrm>
    </dsp:sp>
    <dsp:sp modelId="{089B1B70-F351-46AE-BD30-F7B538FDD2FD}">
      <dsp:nvSpPr>
        <dsp:cNvPr id="0" name=""/>
        <dsp:cNvSpPr/>
      </dsp:nvSpPr>
      <dsp:spPr>
        <a:xfrm>
          <a:off x="64521" y="172601"/>
          <a:ext cx="575046" cy="575046"/>
        </a:xfrm>
        <a:prstGeom prst="ellipse">
          <a:avLst/>
        </a:prstGeom>
        <a:solidFill>
          <a:srgbClr val="00B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7DD36A-2C49-437D-8BF3-7BA10C0BC892}">
      <dsp:nvSpPr>
        <dsp:cNvPr id="0" name=""/>
        <dsp:cNvSpPr/>
      </dsp:nvSpPr>
      <dsp:spPr>
        <a:xfrm>
          <a:off x="790470" y="813656"/>
          <a:ext cx="10562516" cy="602174"/>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54" tIns="27940" rIns="27940" bIns="27940" numCol="1" spcCol="1270" anchor="ctr" anchorCtr="0">
          <a:noAutofit/>
        </a:bodyPr>
        <a:lstStyle/>
        <a:p>
          <a:pPr lvl="0" algn="l" defTabSz="466725">
            <a:lnSpc>
              <a:spcPct val="90000"/>
            </a:lnSpc>
            <a:spcBef>
              <a:spcPct val="0"/>
            </a:spcBef>
            <a:spcAft>
              <a:spcPct val="35000"/>
            </a:spcAft>
          </a:pPr>
          <a:r>
            <a:rPr lang="fr-FR" sz="1050" b="1" i="1" u="none" strike="noStrike" kern="1200" dirty="0" smtClean="0">
              <a:solidFill>
                <a:srgbClr val="545859"/>
              </a:solidFill>
              <a:effectLst/>
              <a:latin typeface="Arial" panose="020B0604020202020204" pitchFamily="34" charset="0"/>
            </a:rPr>
            <a:t>Modulation du ticket modérateur transmise absente ou différente du référentiel : 79 factures soit </a:t>
          </a:r>
          <a:r>
            <a:rPr lang="fr-FR" sz="1050" b="1" i="1" u="none" strike="noStrike" kern="1200" dirty="0" smtClean="0">
              <a:solidFill>
                <a:srgbClr val="00B050"/>
              </a:solidFill>
              <a:effectLst/>
              <a:latin typeface="Arial" panose="020B0604020202020204" pitchFamily="34" charset="0"/>
            </a:rPr>
            <a:t>0,09% </a:t>
          </a:r>
          <a:endParaRPr lang="fr-FR" sz="1050" b="1" i="1" u="none" strike="noStrike" kern="1200" dirty="0" smtClean="0">
            <a:solidFill>
              <a:srgbClr val="545859"/>
            </a:solidFill>
            <a:effectLst/>
            <a:latin typeface="Arial" panose="020B0604020202020204" pitchFamily="34" charset="0"/>
          </a:endParaRPr>
        </a:p>
        <a:p>
          <a:pPr lvl="0" algn="l" defTabSz="466725">
            <a:lnSpc>
              <a:spcPct val="90000"/>
            </a:lnSpc>
            <a:spcBef>
              <a:spcPct val="0"/>
            </a:spcBef>
            <a:spcAft>
              <a:spcPct val="35000"/>
            </a:spcAft>
          </a:pPr>
          <a:r>
            <a:rPr lang="fr-FR" sz="1050" b="0" i="0" u="none" strike="noStrike" kern="1200" dirty="0" smtClean="0">
              <a:solidFill>
                <a:schemeClr val="tx1"/>
              </a:solidFill>
              <a:effectLst/>
              <a:latin typeface="Arial" panose="020B0604020202020204" pitchFamily="34" charset="0"/>
            </a:rPr>
            <a:t>Les factures sont recyclées avec paiement de la part complémentaire dans le cas de factures sécurisées sans indicateur de forçage. </a:t>
          </a:r>
        </a:p>
      </dsp:txBody>
      <dsp:txXfrm>
        <a:off x="790470" y="813656"/>
        <a:ext cx="10562516" cy="602174"/>
      </dsp:txXfrm>
    </dsp:sp>
    <dsp:sp modelId="{5B25B2F5-7C62-4656-89E7-04397D303782}">
      <dsp:nvSpPr>
        <dsp:cNvPr id="0" name=""/>
        <dsp:cNvSpPr/>
      </dsp:nvSpPr>
      <dsp:spPr>
        <a:xfrm>
          <a:off x="442933" y="862569"/>
          <a:ext cx="575046" cy="575046"/>
        </a:xfrm>
        <a:prstGeom prst="ellipse">
          <a:avLst/>
        </a:prstGeom>
        <a:solidFill>
          <a:schemeClr val="bg1"/>
        </a:solidFill>
        <a:ln w="12700" cap="flat" cmpd="sng" algn="ctr">
          <a:solidFill>
            <a:schemeClr val="accent2">
              <a:hueOff val="-1897163"/>
              <a:satOff val="9614"/>
              <a:lumOff val="-407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F0A1D-CC54-444F-B15E-D2D389FA6F07}">
      <dsp:nvSpPr>
        <dsp:cNvPr id="0" name=""/>
        <dsp:cNvSpPr/>
      </dsp:nvSpPr>
      <dsp:spPr>
        <a:xfrm>
          <a:off x="963508" y="1506382"/>
          <a:ext cx="10389478" cy="62594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54" tIns="27940" rIns="27940" bIns="27940" numCol="1" spcCol="1270" anchor="ctr" anchorCtr="0">
          <a:noAutofit/>
        </a:bodyPr>
        <a:lstStyle/>
        <a:p>
          <a:pPr lvl="0" algn="l" defTabSz="488950">
            <a:lnSpc>
              <a:spcPct val="90000"/>
            </a:lnSpc>
            <a:spcBef>
              <a:spcPct val="0"/>
            </a:spcBef>
            <a:spcAft>
              <a:spcPct val="35000"/>
            </a:spcAft>
          </a:pPr>
          <a:r>
            <a:rPr lang="fr-FR" sz="1100" b="1" i="1" kern="1200" dirty="0" smtClean="0">
              <a:solidFill>
                <a:schemeClr val="bg2"/>
              </a:solidFill>
            </a:rPr>
            <a:t>Le prescripteur est inconnu au fichier national des professionnels de santé: 78 factures soit </a:t>
          </a:r>
          <a:r>
            <a:rPr lang="fr-FR" sz="1100" b="1" i="1" kern="1200" dirty="0" smtClean="0">
              <a:solidFill>
                <a:srgbClr val="FFC000"/>
              </a:solidFill>
            </a:rPr>
            <a:t>0,09% </a:t>
          </a:r>
          <a:r>
            <a:rPr lang="fr-FR" sz="1100" b="1" i="1" kern="1200" dirty="0" smtClean="0">
              <a:solidFill>
                <a:schemeClr val="bg2"/>
              </a:solidFill>
            </a:rPr>
            <a:t>- 17</a:t>
          </a:r>
        </a:p>
        <a:p>
          <a:pPr lvl="0" algn="l" defTabSz="488950">
            <a:lnSpc>
              <a:spcPct val="90000"/>
            </a:lnSpc>
            <a:spcBef>
              <a:spcPct val="0"/>
            </a:spcBef>
            <a:spcAft>
              <a:spcPct val="35000"/>
            </a:spcAft>
          </a:pPr>
          <a:r>
            <a:rPr lang="fr-FR" sz="1100" b="0" i="0" kern="1200" dirty="0" smtClean="0">
              <a:solidFill>
                <a:schemeClr val="tx1"/>
              </a:solidFill>
            </a:rPr>
            <a:t>Le numéro de prescripteur mentionné est erroné.  Pour rappel : Les factures liées à des prescriptions de médecins salariés sont à télétransmettre avec le numéro de l'établissement</a:t>
          </a:r>
          <a:r>
            <a:rPr lang="fr-FR" sz="1100" b="1" i="1" kern="1200" dirty="0" smtClean="0">
              <a:solidFill>
                <a:schemeClr val="bg2"/>
              </a:solidFill>
            </a:rPr>
            <a:t> . </a:t>
          </a:r>
          <a:r>
            <a:rPr lang="fr-FR" sz="1100" b="0" i="0" kern="1200" dirty="0" smtClean="0">
              <a:solidFill>
                <a:schemeClr val="tx1"/>
              </a:solidFill>
            </a:rPr>
            <a:t>Il s'agit d'erreur de saisie des prescripteurs, en cas de présence de la prescription médicale via SCOR au moment du traitement des factures. Ces dernières sont recyclées et une information sur le numéro de prescripteur à utiliser est envoyée au professionnel – </a:t>
          </a:r>
          <a:r>
            <a:rPr lang="fr-FR" sz="1100" b="0" i="0" kern="1200" dirty="0" smtClean="0">
              <a:solidFill>
                <a:schemeClr val="tx2"/>
              </a:solidFill>
            </a:rPr>
            <a:t>39 factures centralisées sur 4 infirmiers</a:t>
          </a:r>
          <a:r>
            <a:rPr lang="fr-FR" sz="1100" b="0" i="0" kern="1200" dirty="0" smtClean="0">
              <a:solidFill>
                <a:schemeClr val="tx1"/>
              </a:solidFill>
            </a:rPr>
            <a:t>.</a:t>
          </a:r>
          <a:endParaRPr lang="fr-FR" sz="800" b="0" i="0" kern="1200" dirty="0">
            <a:solidFill>
              <a:schemeClr val="tx1"/>
            </a:solidFill>
          </a:endParaRPr>
        </a:p>
      </dsp:txBody>
      <dsp:txXfrm>
        <a:off x="963508" y="1506382"/>
        <a:ext cx="10389478" cy="625944"/>
      </dsp:txXfrm>
    </dsp:sp>
    <dsp:sp modelId="{A5C16435-DC61-478E-AB4E-9FC42FB54D90}">
      <dsp:nvSpPr>
        <dsp:cNvPr id="0" name=""/>
        <dsp:cNvSpPr/>
      </dsp:nvSpPr>
      <dsp:spPr>
        <a:xfrm>
          <a:off x="615971" y="1552537"/>
          <a:ext cx="575046" cy="575046"/>
        </a:xfrm>
        <a:prstGeom prst="ellipse">
          <a:avLst/>
        </a:prstGeom>
        <a:solidFill>
          <a:srgbClr val="00B050"/>
        </a:solidFill>
        <a:ln w="12700" cap="flat" cmpd="sng" algn="ctr">
          <a:solidFill>
            <a:schemeClr val="accent2">
              <a:hueOff val="-3794325"/>
              <a:satOff val="19228"/>
              <a:lumOff val="-8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C0FCEF-6591-425F-A9C6-8E5A2940A541}">
      <dsp:nvSpPr>
        <dsp:cNvPr id="0" name=""/>
        <dsp:cNvSpPr/>
      </dsp:nvSpPr>
      <dsp:spPr>
        <a:xfrm>
          <a:off x="839287" y="2197620"/>
          <a:ext cx="10389478" cy="62956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54" tIns="27940" rIns="27940" bIns="27940" numCol="1" spcCol="1270" anchor="ctr" anchorCtr="0">
          <a:noAutofit/>
        </a:bodyPr>
        <a:lstStyle/>
        <a:p>
          <a:pPr lvl="0" algn="l" defTabSz="488950">
            <a:lnSpc>
              <a:spcPct val="90000"/>
            </a:lnSpc>
            <a:spcBef>
              <a:spcPct val="0"/>
            </a:spcBef>
            <a:spcAft>
              <a:spcPct val="35000"/>
            </a:spcAft>
          </a:pPr>
          <a:r>
            <a:rPr lang="fr-FR" sz="1100" b="1" i="1" kern="1200" dirty="0" smtClean="0">
              <a:solidFill>
                <a:schemeClr val="bg2"/>
              </a:solidFill>
            </a:rPr>
            <a:t>Utilisation de l’ancienne date de naissance: 74 factures soit 0,09% </a:t>
          </a:r>
        </a:p>
        <a:p>
          <a:pPr lvl="0" algn="l" defTabSz="488950">
            <a:lnSpc>
              <a:spcPct val="90000"/>
            </a:lnSpc>
            <a:spcBef>
              <a:spcPct val="0"/>
            </a:spcBef>
            <a:spcAft>
              <a:spcPct val="35000"/>
            </a:spcAft>
          </a:pPr>
          <a:r>
            <a:rPr lang="fr-FR" sz="1100" b="0" i="0" kern="1200" dirty="0" smtClean="0">
              <a:solidFill>
                <a:schemeClr val="tx1"/>
              </a:solidFill>
            </a:rPr>
            <a:t>Les factures sont recyclées avec la bonne date de naissance trouvée dans la BDO.</a:t>
          </a:r>
          <a:endParaRPr lang="fr-FR" sz="700" b="0" i="0" kern="1200" dirty="0" smtClean="0">
            <a:solidFill>
              <a:schemeClr val="tx1"/>
            </a:solidFill>
          </a:endParaRPr>
        </a:p>
      </dsp:txBody>
      <dsp:txXfrm>
        <a:off x="839287" y="2197620"/>
        <a:ext cx="10389478" cy="629560"/>
      </dsp:txXfrm>
    </dsp:sp>
    <dsp:sp modelId="{30C36850-1C83-4639-9B02-7190DE1BE9F1}">
      <dsp:nvSpPr>
        <dsp:cNvPr id="0" name=""/>
        <dsp:cNvSpPr/>
      </dsp:nvSpPr>
      <dsp:spPr>
        <a:xfrm>
          <a:off x="615971" y="2242068"/>
          <a:ext cx="575046" cy="575046"/>
        </a:xfrm>
        <a:prstGeom prst="ellipse">
          <a:avLst/>
        </a:prstGeom>
        <a:solidFill>
          <a:schemeClr val="bg1"/>
        </a:solidFill>
        <a:ln w="12700" cap="flat" cmpd="sng" algn="ctr">
          <a:solidFill>
            <a:schemeClr val="accent2">
              <a:hueOff val="-5691488"/>
              <a:satOff val="28842"/>
              <a:lumOff val="-12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207704-4F14-461D-9CD6-C14A58D869C9}">
      <dsp:nvSpPr>
        <dsp:cNvPr id="0" name=""/>
        <dsp:cNvSpPr/>
      </dsp:nvSpPr>
      <dsp:spPr>
        <a:xfrm>
          <a:off x="787282" y="2889187"/>
          <a:ext cx="10562516" cy="676903"/>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54" tIns="25400" rIns="25400" bIns="25400" numCol="1" spcCol="1270" anchor="ctr" anchorCtr="0">
          <a:noAutofit/>
        </a:bodyPr>
        <a:lstStyle/>
        <a:p>
          <a:pPr lvl="0" algn="l" defTabSz="444500">
            <a:lnSpc>
              <a:spcPct val="90000"/>
            </a:lnSpc>
            <a:spcBef>
              <a:spcPct val="0"/>
            </a:spcBef>
            <a:spcAft>
              <a:spcPct val="35000"/>
            </a:spcAft>
          </a:pPr>
          <a:r>
            <a:rPr lang="fr-FR" sz="1000" b="1" i="1" kern="1200" dirty="0" smtClean="0">
              <a:solidFill>
                <a:schemeClr val="bg2"/>
              </a:solidFill>
            </a:rPr>
            <a:t>Facture Tiers payant complémentaire incompatible avec le type de contrat: </a:t>
          </a:r>
          <a:r>
            <a:rPr lang="fr-FR" sz="1000" b="1" i="1" kern="1200" dirty="0" smtClean="0">
              <a:solidFill>
                <a:srgbClr val="FFC000"/>
              </a:solidFill>
            </a:rPr>
            <a:t>71</a:t>
          </a:r>
          <a:r>
            <a:rPr lang="fr-FR" sz="1000" b="1" i="1" kern="1200" dirty="0" smtClean="0">
              <a:solidFill>
                <a:schemeClr val="bg2"/>
              </a:solidFill>
            </a:rPr>
            <a:t> factures soit 0,08%  - +14 factures</a:t>
          </a:r>
        </a:p>
        <a:p>
          <a:pPr lvl="0" algn="l" defTabSz="444500">
            <a:lnSpc>
              <a:spcPct val="90000"/>
            </a:lnSpc>
            <a:spcBef>
              <a:spcPct val="0"/>
            </a:spcBef>
            <a:spcAft>
              <a:spcPct val="35000"/>
            </a:spcAft>
          </a:pPr>
          <a:r>
            <a:rPr lang="fr-FR" sz="1000" b="0" i="1" kern="1200" dirty="0" smtClean="0">
              <a:solidFill>
                <a:schemeClr val="tx1"/>
              </a:solidFill>
            </a:rPr>
            <a:t>Le contrat CMU/C2S ou ACS télétransmis n'existe pas à notre fichier. Soit l'assuré ne bénéficie plus d'une ACS/C2S/CMU soit le numéro de contrat télétransmis est erroné. La garantie de paiement est appliquée pour les factures télétransmises en sécurisé sans indicateur de forçage.</a:t>
          </a:r>
          <a:r>
            <a:rPr lang="fr-FR" sz="1000" b="0" kern="1200" dirty="0" smtClean="0">
              <a:solidFill>
                <a:schemeClr val="tx1"/>
              </a:solidFill>
            </a:rPr>
            <a:t>..</a:t>
          </a:r>
          <a:endParaRPr lang="fr-FR" sz="1000" b="1" i="1" kern="1200" dirty="0" smtClean="0">
            <a:solidFill>
              <a:schemeClr val="bg2"/>
            </a:solidFill>
          </a:endParaRPr>
        </a:p>
      </dsp:txBody>
      <dsp:txXfrm>
        <a:off x="787282" y="2889187"/>
        <a:ext cx="10562516" cy="676903"/>
      </dsp:txXfrm>
    </dsp:sp>
    <dsp:sp modelId="{62DCD9EF-A345-4EA8-9943-6DABC36374C3}">
      <dsp:nvSpPr>
        <dsp:cNvPr id="0" name=""/>
        <dsp:cNvSpPr/>
      </dsp:nvSpPr>
      <dsp:spPr>
        <a:xfrm>
          <a:off x="446210" y="2932037"/>
          <a:ext cx="575046" cy="575046"/>
        </a:xfrm>
        <a:prstGeom prst="ellipse">
          <a:avLst/>
        </a:prstGeom>
        <a:solidFill>
          <a:srgbClr val="FF0000"/>
        </a:solidFill>
        <a:ln w="12700" cap="flat" cmpd="sng" algn="ctr">
          <a:solidFill>
            <a:schemeClr val="accent2">
              <a:hueOff val="-7588650"/>
              <a:satOff val="38456"/>
              <a:lumOff val="-16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45881A-2B5D-4A42-B044-149859C9C359}">
      <dsp:nvSpPr>
        <dsp:cNvPr id="0" name=""/>
        <dsp:cNvSpPr/>
      </dsp:nvSpPr>
      <dsp:spPr>
        <a:xfrm>
          <a:off x="412058" y="3658456"/>
          <a:ext cx="10940928" cy="502144"/>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54" tIns="25400" rIns="25400" bIns="25400" numCol="1" spcCol="1270" anchor="ctr" anchorCtr="0">
          <a:noAutofit/>
        </a:bodyPr>
        <a:lstStyle/>
        <a:p>
          <a:pPr lvl="0" algn="l" defTabSz="444500">
            <a:lnSpc>
              <a:spcPct val="90000"/>
            </a:lnSpc>
            <a:spcBef>
              <a:spcPct val="0"/>
            </a:spcBef>
            <a:spcAft>
              <a:spcPct val="35000"/>
            </a:spcAft>
          </a:pPr>
          <a:r>
            <a:rPr lang="fr-FR" sz="1000" b="1" i="0" kern="1200" dirty="0" smtClean="0">
              <a:solidFill>
                <a:schemeClr val="bg2"/>
              </a:solidFill>
            </a:rPr>
            <a:t>L’exonération du ticket modérateur connue au référentiel n’a pas été transmise: 61 factures soit </a:t>
          </a:r>
          <a:r>
            <a:rPr lang="fr-FR" sz="1000" b="1" i="0" kern="1200" dirty="0" smtClean="0">
              <a:solidFill>
                <a:srgbClr val="FFC000"/>
              </a:solidFill>
            </a:rPr>
            <a:t>0,07</a:t>
          </a:r>
          <a:r>
            <a:rPr lang="fr-FR" sz="1000" b="1" i="0" kern="1200" dirty="0" smtClean="0">
              <a:solidFill>
                <a:schemeClr val="bg2"/>
              </a:solidFill>
            </a:rPr>
            <a:t>% - 9</a:t>
          </a:r>
        </a:p>
        <a:p>
          <a:pPr lvl="0" algn="l" defTabSz="444500">
            <a:lnSpc>
              <a:spcPct val="90000"/>
            </a:lnSpc>
            <a:spcBef>
              <a:spcPct val="0"/>
            </a:spcBef>
            <a:spcAft>
              <a:spcPct val="35000"/>
            </a:spcAft>
          </a:pPr>
          <a:r>
            <a:rPr lang="fr-FR" sz="1000" b="0" i="0" kern="1200" dirty="0" smtClean="0">
              <a:solidFill>
                <a:schemeClr val="tx1"/>
              </a:solidFill>
            </a:rPr>
            <a:t> Une exonération est connue au dossier (liée au régime de l'assuré ou Art 115 mais pas en cas d'ALD) mais n'est pas télétransmise. Ces rejets sont générés hors factures sécurisées.</a:t>
          </a:r>
          <a:endParaRPr lang="fr-FR" sz="1000" b="0" i="0" kern="1200" dirty="0">
            <a:solidFill>
              <a:schemeClr val="tx1"/>
            </a:solidFill>
          </a:endParaRPr>
        </a:p>
      </dsp:txBody>
      <dsp:txXfrm>
        <a:off x="412058" y="3658456"/>
        <a:ext cx="10940928" cy="502144"/>
      </dsp:txXfrm>
    </dsp:sp>
    <dsp:sp modelId="{2EBF9768-3991-4791-9A35-763AB0ADF98F}">
      <dsp:nvSpPr>
        <dsp:cNvPr id="0" name=""/>
        <dsp:cNvSpPr/>
      </dsp:nvSpPr>
      <dsp:spPr>
        <a:xfrm>
          <a:off x="64521" y="3622005"/>
          <a:ext cx="575046" cy="575046"/>
        </a:xfrm>
        <a:prstGeom prst="ellipse">
          <a:avLst/>
        </a:prstGeom>
        <a:solidFill>
          <a:srgbClr val="00B050"/>
        </a:solidFill>
        <a:ln w="12700" cap="flat" cmpd="sng" algn="ctr">
          <a:solidFill>
            <a:schemeClr val="accent2">
              <a:hueOff val="-9485813"/>
              <a:satOff val="48070"/>
              <a:lumOff val="-2039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C9FEC9-2CDD-134F-840A-8F57484A297B}"/>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EC13CF4C-D8D8-324F-AFA7-772950C22486}"/>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05AB692F-B762-CF4B-A8A8-22AAB26BA03B}" type="datetimeFigureOut">
              <a:rPr lang="fr-FR" smtClean="0"/>
              <a:t>19/03/2025</a:t>
            </a:fld>
            <a:endParaRPr lang="fr-FR" dirty="0"/>
          </a:p>
        </p:txBody>
      </p:sp>
      <p:sp>
        <p:nvSpPr>
          <p:cNvPr id="4" name="Espace réservé du pied de page 3">
            <a:extLst>
              <a:ext uri="{FF2B5EF4-FFF2-40B4-BE49-F238E27FC236}">
                <a16:creationId xmlns:a16="http://schemas.microsoft.com/office/drawing/2014/main" id="{EC31A6AC-A6A7-3248-B6E6-95946088A41B}"/>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D802CA66-22E3-C34E-89C6-B4B2A67C3984}"/>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44F41BAA-598B-594C-8490-B89944D016A3}" type="slidenum">
              <a:rPr lang="fr-FR" smtClean="0"/>
              <a:t>‹N°›</a:t>
            </a:fld>
            <a:endParaRPr lang="fr-FR" dirty="0"/>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873A9EE-EAD2-0C48-AEF4-C2D4DC6DFEA0}" type="datetimeFigureOut">
              <a:rPr lang="fr-FR" smtClean="0"/>
              <a:t>19/03/2025</a:t>
            </a:fld>
            <a:endParaRPr lang="fr-FR" dirty="0"/>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B73AB8B-6D17-C244-B144-C2D3D1B3AB3D}" type="slidenum">
              <a:rPr lang="fr-FR" smtClean="0"/>
              <a:t>‹N°›</a:t>
            </a:fld>
            <a:endParaRPr lang="fr-FR" dirty="0"/>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09550" indent="-209550" eaLnBrk="0" hangingPunct="0">
              <a:spcBef>
                <a:spcPct val="30000"/>
              </a:spcBef>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441325" algn="l"/>
                <a:tab pos="885825" algn="l"/>
                <a:tab pos="1331913" algn="l"/>
                <a:tab pos="1776413" algn="l"/>
                <a:tab pos="2222500" algn="l"/>
                <a:tab pos="2667000" algn="l"/>
              </a:tabLst>
              <a:defRPr sz="1200">
                <a:solidFill>
                  <a:srgbClr val="000000"/>
                </a:solidFill>
                <a:latin typeface="Times New Roman" pitchFamily="18" charset="0"/>
              </a:defRPr>
            </a:lvl9pPr>
          </a:lstStyle>
          <a:p>
            <a:pPr eaLnBrk="1">
              <a:spcBef>
                <a:spcPct val="0"/>
              </a:spcBef>
              <a:buSzPct val="45000"/>
              <a:buFont typeface="Wingdings" pitchFamily="2" charset="2"/>
              <a:buNone/>
            </a:pPr>
            <a:fld id="{B7E85006-793E-4B10-AF2E-01E2E6F67F18}" type="slidenum">
              <a:rPr lang="fr-FR" altLang="fr-FR" smtClean="0">
                <a:ea typeface="Microsoft YaHei" pitchFamily="34" charset="-122"/>
                <a:cs typeface="Segoe UI" pitchFamily="34" charset="0"/>
              </a:rPr>
              <a:pPr eaLnBrk="1">
                <a:spcBef>
                  <a:spcPct val="0"/>
                </a:spcBef>
                <a:buSzPct val="45000"/>
                <a:buFont typeface="Wingdings" pitchFamily="2" charset="2"/>
                <a:buNone/>
              </a:pPr>
              <a:t>37</a:t>
            </a:fld>
            <a:endParaRPr lang="fr-FR" altLang="fr-FR" dirty="0" smtClean="0">
              <a:ea typeface="Microsoft YaHei" pitchFamily="34" charset="-122"/>
              <a:cs typeface="Segoe UI" pitchFamily="34" charset="0"/>
            </a:endParaRPr>
          </a:p>
        </p:txBody>
      </p:sp>
      <p:sp>
        <p:nvSpPr>
          <p:cNvPr id="57347" name="Rectangle 1"/>
          <p:cNvSpPr>
            <a:spLocks noGrp="1" noRot="1" noChangeAspect="1" noChangeArrowheads="1" noTextEdit="1"/>
          </p:cNvSpPr>
          <p:nvPr>
            <p:ph type="sldImg"/>
          </p:nvPr>
        </p:nvSpPr>
        <p:spPr>
          <a:xfrm>
            <a:off x="111125" y="739775"/>
            <a:ext cx="6577013" cy="37004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680890" y="4689316"/>
            <a:ext cx="5437499" cy="4441506"/>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smtClean="0">
              <a:latin typeface="Times New Roman" pitchFamily="18" charset="0"/>
            </a:endParaRPr>
          </a:p>
        </p:txBody>
      </p:sp>
    </p:spTree>
    <p:extLst>
      <p:ext uri="{BB962C8B-B14F-4D97-AF65-F5344CB8AC3E}">
        <p14:creationId xmlns:p14="http://schemas.microsoft.com/office/powerpoint/2010/main" val="2658217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19/03/2025</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9409857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19/03/2025</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0111339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19/03/2025</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188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9440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19/03/2025</a:t>
            </a:fld>
            <a:endParaRPr lang="fr-FR" dirty="0"/>
          </a:p>
        </p:txBody>
      </p:sp>
      <p:sp>
        <p:nvSpPr>
          <p:cNvPr id="6" name="Espace réservé pour une image  2">
            <a:extLst>
              <a:ext uri="{FF2B5EF4-FFF2-40B4-BE49-F238E27FC236}">
                <a16:creationId xmlns:a16="http://schemas.microsoft.com/office/drawing/2014/main"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62046996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ltLang="fr-FR" dirty="0"/>
          </a:p>
        </p:txBody>
      </p:sp>
      <p:sp>
        <p:nvSpPr>
          <p:cNvPr id="3" name="Rectangle 5"/>
          <p:cNvSpPr>
            <a:spLocks noGrp="1" noChangeArrowheads="1"/>
          </p:cNvSpPr>
          <p:nvPr>
            <p:ph type="sldNum" idx="11"/>
          </p:nvPr>
        </p:nvSpPr>
        <p:spPr>
          <a:ln/>
        </p:spPr>
        <p:txBody>
          <a:bodyPr/>
          <a:lstStyle>
            <a:lvl1pPr>
              <a:defRPr/>
            </a:lvl1pPr>
          </a:lstStyle>
          <a:p>
            <a:pPr>
              <a:defRPr/>
            </a:pPr>
            <a:fld id="{BC5B3D59-6047-49C2-8163-203F75978628}" type="slidenum">
              <a:rPr lang="fr-FR" altLang="fr-FR"/>
              <a:pPr>
                <a:defRPr/>
              </a:pPr>
              <a:t>‹N°›</a:t>
            </a:fld>
            <a:endParaRPr lang="fr-FR" altLang="fr-FR" dirty="0"/>
          </a:p>
        </p:txBody>
      </p:sp>
    </p:spTree>
    <p:extLst>
      <p:ext uri="{BB962C8B-B14F-4D97-AF65-F5344CB8AC3E}">
        <p14:creationId xmlns:p14="http://schemas.microsoft.com/office/powerpoint/2010/main" val="3983841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p:nvPr>
        </p:nvSpPr>
        <p:spPr>
          <a:xfrm>
            <a:off x="1273099"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A58214D7-8E35-4D29-9F1B-E1BFADCE2E64}"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19658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D59C6A2-48AC-4E2E-A0D9-AF0453BB4145}" type="datetime1">
              <a:rPr lang="fr-FR" smtClean="0">
                <a:solidFill>
                  <a:srgbClr val="0C419A"/>
                </a:solidFill>
              </a:rPr>
              <a:pPr/>
              <a:t>19/03/2025</a:t>
            </a:fld>
            <a:endParaRPr lang="fr-BE" dirty="0">
              <a:solidFill>
                <a:srgbClr val="0C419A"/>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0C419A"/>
                </a:solidFill>
              </a:rPr>
              <a:pPr/>
              <a:t>‹N°›</a:t>
            </a:fld>
            <a:endParaRPr lang="fr-BE" dirty="0">
              <a:solidFill>
                <a:srgbClr val="0C419A"/>
              </a:solidFill>
            </a:endParaRPr>
          </a:p>
        </p:txBody>
      </p:sp>
    </p:spTree>
    <p:extLst>
      <p:ext uri="{BB962C8B-B14F-4D97-AF65-F5344CB8AC3E}">
        <p14:creationId xmlns:p14="http://schemas.microsoft.com/office/powerpoint/2010/main" val="78940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19/03/2025</a:t>
            </a:fld>
            <a:endParaRPr lang="fr-FR" dirty="0"/>
          </a:p>
        </p:txBody>
      </p:sp>
      <p:sp>
        <p:nvSpPr>
          <p:cNvPr id="7" name="Espace réservé pour une image  2">
            <a:extLst>
              <a:ext uri="{FF2B5EF4-FFF2-40B4-BE49-F238E27FC236}">
                <a16:creationId xmlns:a16="http://schemas.microsoft.com/office/drawing/2014/main"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48223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6C561DA0-B814-4EF6-AE72-CCC3C5D5FDED}" type="datetimeFigureOut">
              <a:rPr lang="fr-FR" smtClean="0"/>
              <a:pPr/>
              <a:t>19/03/2025</a:t>
            </a:fld>
            <a:endParaRPr lang="fr-FR" dirty="0"/>
          </a:p>
        </p:txBody>
      </p:sp>
      <p:sp>
        <p:nvSpPr>
          <p:cNvPr id="5" name="Espace réservé pour une image  2">
            <a:extLst>
              <a:ext uri="{FF2B5EF4-FFF2-40B4-BE49-F238E27FC236}">
                <a16:creationId xmlns:a16="http://schemas.microsoft.com/office/drawing/2014/main"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0784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7"/>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19/03/2025</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8" r:id="rId4"/>
    <p:sldLayoutId id="2147483739" r:id="rId5"/>
    <p:sldLayoutId id="2147483740"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41" r:id="rId17"/>
    <p:sldLayoutId id="2147483742" r:id="rId18"/>
    <p:sldLayoutId id="2147483743" r:id="rId19"/>
    <p:sldLayoutId id="2147483744" r:id="rId20"/>
    <p:sldLayoutId id="2147483745"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46" r:id="rId43"/>
    <p:sldLayoutId id="2147483747" r:id="rId44"/>
    <p:sldLayoutId id="2147483748" r:id="rId45"/>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meli.fr/territoire-de-belfort/content/memo-modalites-d-utilisation-des-dispositifs-medicaux-non-ouverts-pour-des-soins-infirmiers"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ameli.fr/territoire-de-belfort/infirmier/sante-et-prevention/bilan-prevention-ages-cles" TargetMode="External"/><Relationship Id="rId2" Type="http://schemas.openxmlformats.org/officeDocument/2006/relationships/hyperlink" Target="https://www.ameli.fr/territoire-de-belfort/medecin/actualites/le-bon-traitement-ce-n-est-pas-forcement-un-medicament" TargetMode="Externa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hyperlink" Target="https://www.ameli.fr/territoire-de-belfort/infirmier/actualites/le-bon-traitement-ce-n-est-pas-forcement-un-medicament" TargetMode="External"/><Relationship Id="rId4" Type="http://schemas.openxmlformats.org/officeDocument/2006/relationships/hyperlink" Target="https://www.ameli.fr/territoire-de-belfort/medecin/exercice-liberal/prise-charge-situation-type-soin/accompagnement-psychologue-conventionne-mon-soutien-ps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andifaction.fr/barometre/" TargetMode="External"/><Relationship Id="rId2" Type="http://schemas.openxmlformats.org/officeDocument/2006/relationships/hyperlink" Target="https://www.ameli.fr/territoire-de-belfort/infirmier/exercice-liberal/prescription-prise-charge/prise-charge-situation-type-soin/accompagner-des-patients-en-situation-de-handicap/le-barometre-handifaction-un-outil-pour-ameliorer-l-acces-aux-soins-des-personnes-handicapees"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antebd.org/" TargetMode="External"/><Relationship Id="rId2" Type="http://schemas.openxmlformats.org/officeDocument/2006/relationships/hyperlink" Target="https://www.ameli.fr/territoire-de-belfort/infirmier/exercice-liberal/prescription-prise-charge/prise-charge-situation-type-soin/accompagner-des-patients-en-situation-de-handicap/patients-en-situation-de-handicap-fiches-conseils-en-ligne" TargetMode="External"/><Relationship Id="rId1" Type="http://schemas.openxmlformats.org/officeDocument/2006/relationships/slideLayout" Target="../slideLayouts/slideLayout24.xml"/><Relationship Id="rId4" Type="http://schemas.openxmlformats.org/officeDocument/2006/relationships/hyperlink" Target="https://www.sante.fr/carte-thematique/annuaire-de-laccessibilite-des-cabinet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andifaction_2024-10_region-Bourgogne-Franche-Comt&#233;.pdf" TargetMode="External"/><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uthps-espacepro.ameli.fr/"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https://www.ameli.fr/territoire-de-belfort/content/mon-carnet-de-suivi-apres-mon-hospitalisation-pour-decompensation-cardiaque" TargetMode="External"/><Relationship Id="rId2" Type="http://schemas.openxmlformats.org/officeDocument/2006/relationships/hyperlink" Target="https://www.ameli.fr/territoire-de-belfort/content/memo-prado-suivi-en-ville-apres-decompensation-cardiaque" TargetMode="Externa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Commission paritaire locale des infirmiers</a:t>
            </a:r>
            <a:endParaRPr lang="fr-FR" dirty="0"/>
          </a:p>
        </p:txBody>
      </p:sp>
      <p:sp>
        <p:nvSpPr>
          <p:cNvPr id="3" name="Espace réservé de la date 2"/>
          <p:cNvSpPr>
            <a:spLocks noGrp="1"/>
          </p:cNvSpPr>
          <p:nvPr>
            <p:ph type="dt" sz="half" idx="10"/>
          </p:nvPr>
        </p:nvSpPr>
        <p:spPr/>
        <p:txBody>
          <a:bodyPr/>
          <a:lstStyle/>
          <a:p>
            <a:fld id="{283CFBEF-98C3-6C4D-AECE-A89E43EA2455}" type="datetime1">
              <a:rPr lang="fr-FR" smtClean="0"/>
              <a:t>19/03/2025</a:t>
            </a:fld>
            <a:endParaRPr lang="fr-FR" dirty="0"/>
          </a:p>
        </p:txBody>
      </p:sp>
      <p:sp>
        <p:nvSpPr>
          <p:cNvPr id="4" name="Espace réservé du texte 3"/>
          <p:cNvSpPr>
            <a:spLocks noGrp="1"/>
          </p:cNvSpPr>
          <p:nvPr>
            <p:ph type="body" sz="quarter" idx="12"/>
          </p:nvPr>
        </p:nvSpPr>
        <p:spPr/>
        <p:txBody>
          <a:bodyPr/>
          <a:lstStyle/>
          <a:p>
            <a:r>
              <a:rPr lang="fr-FR" dirty="0" smtClean="0"/>
              <a:t>17 décembre 2024		</a:t>
            </a:r>
            <a:endParaRPr lang="fr-FR" dirty="0"/>
          </a:p>
        </p:txBody>
      </p:sp>
      <p:sp>
        <p:nvSpPr>
          <p:cNvPr id="5" name="Espace réservé du texte 4"/>
          <p:cNvSpPr>
            <a:spLocks noGrp="1"/>
          </p:cNvSpPr>
          <p:nvPr>
            <p:ph type="body" sz="quarter" idx="13"/>
          </p:nvPr>
        </p:nvSpPr>
        <p:spPr>
          <a:xfrm>
            <a:off x="4867422" y="5957635"/>
            <a:ext cx="6797939" cy="316555"/>
          </a:xfrm>
        </p:spPr>
        <p:txBody>
          <a:bodyPr>
            <a:normAutofit fontScale="92500" lnSpcReduction="20000"/>
          </a:bodyPr>
          <a:lstStyle/>
          <a:p>
            <a:r>
              <a:rPr lang="fr-FR" dirty="0" smtClean="0"/>
              <a:t>CPAM du Territoire de Belfort</a:t>
            </a:r>
            <a:endParaRPr lang="fr-FR" dirty="0"/>
          </a:p>
        </p:txBody>
      </p:sp>
    </p:spTree>
    <p:extLst>
      <p:ext uri="{BB962C8B-B14F-4D97-AF65-F5344CB8AC3E}">
        <p14:creationId xmlns:p14="http://schemas.microsoft.com/office/powerpoint/2010/main" val="550010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03</a:t>
            </a:r>
            <a:endParaRPr lang="fr-FR" dirty="0"/>
          </a:p>
        </p:txBody>
      </p:sp>
      <p:sp>
        <p:nvSpPr>
          <p:cNvPr id="4" name="Espace réservé du texte 3"/>
          <p:cNvSpPr>
            <a:spLocks noGrp="1"/>
          </p:cNvSpPr>
          <p:nvPr>
            <p:ph type="body" sz="quarter" idx="3"/>
          </p:nvPr>
        </p:nvSpPr>
        <p:spPr/>
        <p:txBody>
          <a:bodyPr>
            <a:normAutofit fontScale="92500"/>
          </a:bodyPr>
          <a:lstStyle/>
          <a:p>
            <a:r>
              <a:rPr lang="fr-FR" dirty="0" smtClean="0"/>
              <a:t>Actualités réglementaires et conventionnelles</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10</a:t>
            </a:fld>
            <a:endParaRPr lang="fr-FR" dirty="0"/>
          </a:p>
        </p:txBody>
      </p:sp>
      <p:sp>
        <p:nvSpPr>
          <p:cNvPr id="6" name="Espace réservé du texte 5"/>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2878529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395469" y="1380556"/>
            <a:ext cx="11196453" cy="4849091"/>
          </a:xfrm>
        </p:spPr>
        <p:txBody>
          <a:bodyPr>
            <a:normAutofit/>
          </a:bodyPr>
          <a:lstStyle/>
          <a:p>
            <a:pPr marL="285750" indent="-285750" algn="just">
              <a:buFont typeface="Wingdings" panose="05000000000000000000" pitchFamily="2" charset="2"/>
              <a:buChar char="Ø"/>
            </a:pPr>
            <a:r>
              <a:rPr lang="fr-FR" sz="1400" dirty="0"/>
              <a:t>Entre mai et juillet 2024, un cycle de travail a été mené entre l'Assurance Maladie et </a:t>
            </a:r>
            <a:r>
              <a:rPr lang="fr-FR" sz="1400" dirty="0" smtClean="0"/>
              <a:t>les organisations </a:t>
            </a:r>
            <a:r>
              <a:rPr lang="fr-FR" sz="1400" dirty="0"/>
              <a:t>syndicales représentatives des infirmiers libéraux afin de répondre à la fois </a:t>
            </a:r>
            <a:r>
              <a:rPr lang="fr-FR" sz="1400" dirty="0" smtClean="0"/>
              <a:t>aux difficultés </a:t>
            </a:r>
            <a:r>
              <a:rPr lang="fr-FR" sz="1400" dirty="0"/>
              <a:t>vécues sur le terrain par les infirmiers et de clarifier également </a:t>
            </a:r>
            <a:r>
              <a:rPr lang="fr-FR" sz="1400" dirty="0" smtClean="0"/>
              <a:t>certaines incompréhensions </a:t>
            </a:r>
            <a:r>
              <a:rPr lang="fr-FR" sz="1400" dirty="0"/>
              <a:t>entre les infirmiers et l'Assurance Maladie</a:t>
            </a:r>
            <a:r>
              <a:rPr lang="fr-FR" sz="1400" dirty="0" smtClean="0"/>
              <a:t>.</a:t>
            </a:r>
          </a:p>
          <a:p>
            <a:pPr marL="285750" indent="-285750" algn="just">
              <a:buFont typeface="Wingdings" panose="05000000000000000000" pitchFamily="2" charset="2"/>
              <a:buChar char="Ø"/>
            </a:pPr>
            <a:endParaRPr lang="fr-FR" sz="1400" dirty="0" smtClean="0"/>
          </a:p>
          <a:p>
            <a:pPr marL="285750" indent="-285750" algn="just">
              <a:buFont typeface="Wingdings" panose="05000000000000000000" pitchFamily="2" charset="2"/>
              <a:buChar char="Ø"/>
            </a:pPr>
            <a:r>
              <a:rPr lang="fr-FR" sz="1400" dirty="0"/>
              <a:t>Les travaux se sont structurés autour de six réunions de travail et trois réunions </a:t>
            </a:r>
            <a:r>
              <a:rPr lang="fr-FR" sz="1400" dirty="0" smtClean="0"/>
              <a:t>transverses afin </a:t>
            </a:r>
            <a:r>
              <a:rPr lang="fr-FR" sz="1400" dirty="0"/>
              <a:t>de recueillir les principales observations des infirmiers libéraux sur leurs </a:t>
            </a:r>
            <a:r>
              <a:rPr lang="fr-FR" sz="1400" dirty="0" smtClean="0"/>
              <a:t>préoccupations quotidiennes</a:t>
            </a:r>
            <a:r>
              <a:rPr lang="fr-FR" sz="1400" dirty="0"/>
              <a:t>, notamment sur « les indus ». Les travaux ont par ailleurs porté sur </a:t>
            </a:r>
            <a:r>
              <a:rPr lang="fr-FR" sz="1400" dirty="0" smtClean="0"/>
              <a:t>l'attractivité du </a:t>
            </a:r>
            <a:r>
              <a:rPr lang="fr-FR" sz="1400" dirty="0"/>
              <a:t>métier, le BSI, la compétence métier, l'accès territorial et la lutte contre le gaspillage</a:t>
            </a:r>
            <a:r>
              <a:rPr lang="fr-FR" sz="1400" dirty="0" smtClean="0"/>
              <a:t>.</a:t>
            </a:r>
          </a:p>
          <a:p>
            <a:pPr marL="285750" indent="-285750" algn="just">
              <a:buFont typeface="Wingdings" panose="05000000000000000000" pitchFamily="2" charset="2"/>
              <a:buChar char="Ø"/>
            </a:pPr>
            <a:endParaRPr lang="fr-FR" sz="1400" dirty="0" smtClean="0"/>
          </a:p>
          <a:p>
            <a:pPr marL="285750" indent="-285750" algn="just">
              <a:buFont typeface="Wingdings" panose="05000000000000000000" pitchFamily="2" charset="2"/>
              <a:buChar char="Ø"/>
            </a:pPr>
            <a:r>
              <a:rPr lang="fr-FR" sz="1400" dirty="0"/>
              <a:t>Les organisations syndicales représentatives de la profession et la CNAM ont identifié </a:t>
            </a:r>
            <a:r>
              <a:rPr lang="fr-FR" sz="1400" dirty="0" smtClean="0"/>
              <a:t>un besoin </a:t>
            </a:r>
            <a:r>
              <a:rPr lang="fr-FR" sz="1400" dirty="0"/>
              <a:t>de clarification et d'harmonisation de pratiques concernant, d'une part, certains cas </a:t>
            </a:r>
            <a:r>
              <a:rPr lang="fr-FR" sz="1400" dirty="0" smtClean="0"/>
              <a:t>de prescriptions </a:t>
            </a:r>
            <a:r>
              <a:rPr lang="fr-FR" sz="1400" dirty="0"/>
              <a:t>de soins infirmiers imprécises, d'autre part, certaines conditions de </a:t>
            </a:r>
            <a:r>
              <a:rPr lang="fr-FR" sz="1400" dirty="0" smtClean="0"/>
              <a:t>facturation d'actes </a:t>
            </a:r>
            <a:r>
              <a:rPr lang="fr-FR" sz="1400" dirty="0"/>
              <a:t>infirmiers (au total 13 </a:t>
            </a:r>
            <a:r>
              <a:rPr lang="fr-FR" sz="1400" dirty="0" smtClean="0"/>
              <a:t>points).</a:t>
            </a:r>
          </a:p>
          <a:p>
            <a:pPr marL="285750" indent="-285750" algn="just">
              <a:buFont typeface="Wingdings" panose="05000000000000000000" pitchFamily="2" charset="2"/>
              <a:buChar char="Ø"/>
            </a:pPr>
            <a:endParaRPr lang="fr-FR" sz="1400" dirty="0" smtClean="0"/>
          </a:p>
          <a:p>
            <a:pPr marL="285750" indent="-285750" algn="just">
              <a:buFont typeface="Wingdings" panose="05000000000000000000" pitchFamily="2" charset="2"/>
              <a:buChar char="Ø"/>
            </a:pPr>
            <a:r>
              <a:rPr lang="fr-FR" sz="1400" dirty="0"/>
              <a:t>Un second cycle de travaux est programmé depuis la rentrée 2024 avec les </a:t>
            </a:r>
            <a:r>
              <a:rPr lang="fr-FR" sz="1400" dirty="0" smtClean="0"/>
              <a:t>organisations syndicales </a:t>
            </a:r>
            <a:r>
              <a:rPr lang="fr-FR" sz="1400" dirty="0"/>
              <a:t>pour avancer sur les autres chantiers identifiés, notamment les cotations </a:t>
            </a:r>
            <a:r>
              <a:rPr lang="fr-FR" sz="1400" dirty="0" smtClean="0"/>
              <a:t>des perfusions </a:t>
            </a:r>
            <a:r>
              <a:rPr lang="fr-FR" sz="1400" dirty="0"/>
              <a:t>et les cumuls d'actes avec les forfaits </a:t>
            </a:r>
            <a:r>
              <a:rPr lang="fr-FR" sz="1400" dirty="0" smtClean="0"/>
              <a:t>BSI.</a:t>
            </a:r>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11</a:t>
            </a:fld>
            <a:endParaRPr lang="fr-FR" dirty="0"/>
          </a:p>
        </p:txBody>
      </p:sp>
      <p:sp>
        <p:nvSpPr>
          <p:cNvPr id="4" name="Titre 3"/>
          <p:cNvSpPr>
            <a:spLocks noGrp="1"/>
          </p:cNvSpPr>
          <p:nvPr>
            <p:ph type="title"/>
          </p:nvPr>
        </p:nvSpPr>
        <p:spPr>
          <a:xfrm>
            <a:off x="498660" y="236161"/>
            <a:ext cx="11196000" cy="835258"/>
          </a:xfrm>
        </p:spPr>
        <p:txBody>
          <a:bodyPr/>
          <a:lstStyle/>
          <a:p>
            <a:r>
              <a:rPr lang="fr-FR" dirty="0" smtClean="0"/>
              <a:t>Groupe de travail conventionnel</a:t>
            </a:r>
            <a:endParaRPr lang="fr-FR" dirty="0"/>
          </a:p>
        </p:txBody>
      </p:sp>
    </p:spTree>
    <p:extLst>
      <p:ext uri="{BB962C8B-B14F-4D97-AF65-F5344CB8AC3E}">
        <p14:creationId xmlns:p14="http://schemas.microsoft.com/office/powerpoint/2010/main" val="1238662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207" y="1380556"/>
            <a:ext cx="11196453" cy="4849091"/>
          </a:xfrm>
        </p:spPr>
        <p:txBody>
          <a:bodyPr>
            <a:normAutofit/>
          </a:bodyPr>
          <a:lstStyle/>
          <a:p>
            <a:pPr algn="just"/>
            <a:r>
              <a:rPr lang="fr-FR" sz="1200" b="1" u="sng" dirty="0" smtClean="0"/>
              <a:t>Facturation </a:t>
            </a:r>
            <a:r>
              <a:rPr lang="fr-FR" sz="1200" b="1" u="sng" dirty="0"/>
              <a:t>d’un prélèvement veineux à domicile sans mention de l’IDE ou acte de </a:t>
            </a:r>
            <a:r>
              <a:rPr lang="fr-FR" sz="1200" b="1" u="sng" dirty="0" smtClean="0"/>
              <a:t>prélèvement :</a:t>
            </a:r>
            <a:endParaRPr lang="fr-FR" sz="1200" b="1" u="sng" dirty="0"/>
          </a:p>
          <a:p>
            <a:pPr marL="285750" indent="-285750" algn="just">
              <a:buFont typeface="Wingdings" panose="05000000000000000000" pitchFamily="2" charset="2"/>
              <a:buChar char="Ø"/>
            </a:pPr>
            <a:r>
              <a:rPr lang="fr-FR" sz="1200" dirty="0" smtClean="0"/>
              <a:t>Pour </a:t>
            </a:r>
            <a:r>
              <a:rPr lang="fr-FR" sz="1200" dirty="0"/>
              <a:t>une prescription de biologie médicale, l'acte de prélèvement est facturable par un IDEL même en l'absence de mention du préleveur (exemple : « à faire par IDEL » …) et de l'acte de prélèvement (exemples : « prélèvement », « prise de sang », « bilan sanguin » …) sur l'ordonnance.</a:t>
            </a:r>
          </a:p>
          <a:p>
            <a:pPr marL="285750" indent="-285750" algn="just">
              <a:buFont typeface="Wingdings" panose="05000000000000000000" pitchFamily="2" charset="2"/>
              <a:buChar char="Ø"/>
            </a:pPr>
            <a:r>
              <a:rPr lang="fr-FR" sz="1200" dirty="0"/>
              <a:t>La mention « à domicile » n'est nécessaire que lorsque l'acte de prélèvement veineux est réalisé de manière isolée à </a:t>
            </a:r>
            <a:r>
              <a:rPr lang="fr-FR" sz="1200" dirty="0" smtClean="0"/>
              <a:t>domicile.</a:t>
            </a:r>
          </a:p>
          <a:p>
            <a:pPr algn="just"/>
            <a:endParaRPr lang="fr-FR" sz="1200" dirty="0"/>
          </a:p>
          <a:p>
            <a:pPr algn="just"/>
            <a:r>
              <a:rPr lang="fr-FR" sz="1200" b="1" u="sng" dirty="0" smtClean="0"/>
              <a:t>Facturer </a:t>
            </a:r>
            <a:r>
              <a:rPr lang="fr-FR" sz="1200" b="1" u="sng" dirty="0"/>
              <a:t>un acte de pansement en l'absence du terme « pansement » mais en présence de mentions s'y </a:t>
            </a:r>
            <a:r>
              <a:rPr lang="fr-FR" sz="1200" b="1" u="sng" dirty="0" smtClean="0"/>
              <a:t>référant :</a:t>
            </a:r>
            <a:endParaRPr lang="fr-FR" sz="1200" b="1" u="sng" dirty="0"/>
          </a:p>
          <a:p>
            <a:pPr marL="285750" indent="-285750" algn="just">
              <a:buFont typeface="Wingdings" panose="05000000000000000000" pitchFamily="2" charset="2"/>
              <a:buChar char="Ø"/>
            </a:pPr>
            <a:r>
              <a:rPr lang="fr-FR" sz="1200" dirty="0" smtClean="0"/>
              <a:t>Si </a:t>
            </a:r>
            <a:r>
              <a:rPr lang="fr-FR" sz="1200" dirty="0"/>
              <a:t>la prescription ne stipule pas précisément le mot « pansement » mais mentionne des termes qui s'y réfèrent, la prise en charge par l'Assurance Maladie est justifiée.</a:t>
            </a:r>
          </a:p>
          <a:p>
            <a:pPr marL="285750" indent="-285750" algn="just">
              <a:buFont typeface="Wingdings" panose="05000000000000000000" pitchFamily="2" charset="2"/>
              <a:buChar char="Ø"/>
            </a:pPr>
            <a:endParaRPr lang="fr-FR" sz="1200" dirty="0" smtClean="0"/>
          </a:p>
          <a:p>
            <a:pPr algn="just"/>
            <a:r>
              <a:rPr lang="fr-FR" sz="1200" b="1" u="sng" dirty="0" smtClean="0"/>
              <a:t>Les </a:t>
            </a:r>
            <a:r>
              <a:rPr lang="fr-FR" sz="1200" b="1" u="sng" dirty="0"/>
              <a:t>libellés tolérés pour les pansements lourds et </a:t>
            </a:r>
            <a:r>
              <a:rPr lang="fr-FR" sz="1200" b="1" u="sng" dirty="0" smtClean="0"/>
              <a:t>complexes : </a:t>
            </a:r>
            <a:endParaRPr lang="fr-FR" sz="1200" b="1" u="sng" dirty="0"/>
          </a:p>
          <a:p>
            <a:pPr marL="285750" indent="-285750" algn="just">
              <a:buFont typeface="Wingdings" panose="05000000000000000000" pitchFamily="2" charset="2"/>
              <a:buChar char="Ø"/>
            </a:pPr>
            <a:r>
              <a:rPr lang="fr-FR" sz="1200" dirty="0" smtClean="0"/>
              <a:t>Les </a:t>
            </a:r>
            <a:r>
              <a:rPr lang="fr-FR" sz="1200" dirty="0"/>
              <a:t>notions de « pansement lourd » ou « pansement complexe » ou les mentions se référant à un type de plaie mentionné aux articles 3 ou 5bis (pansements lourds et complexes), portées sur la prescription sont suffisantes à la prise en charge.</a:t>
            </a:r>
          </a:p>
          <a:p>
            <a:pPr marL="285750" indent="-285750" algn="just">
              <a:buFont typeface="Wingdings" panose="05000000000000000000" pitchFamily="2" charset="2"/>
              <a:buChar char="Ø"/>
            </a:pPr>
            <a:r>
              <a:rPr lang="fr-FR" sz="1200" dirty="0"/>
              <a:t>Dans ces situations, la mention du bilan de plaie n'est pas nécessaire sur la prescription pour la facturation du bilan de pansement lourd et complexe qui est réalisé lors de la 1ère prise en charge par l'infirmier.</a:t>
            </a:r>
          </a:p>
          <a:p>
            <a:pPr algn="just"/>
            <a:endParaRPr lang="fr-FR" sz="1200" dirty="0" smtClean="0"/>
          </a:p>
          <a:p>
            <a:pPr algn="just"/>
            <a:r>
              <a:rPr lang="fr-FR" sz="1200" b="1" u="sng" dirty="0" smtClean="0"/>
              <a:t>Surveillance </a:t>
            </a:r>
            <a:r>
              <a:rPr lang="fr-FR" sz="1200" b="1" u="sng" dirty="0"/>
              <a:t>et observation d'un patient à </a:t>
            </a:r>
            <a:r>
              <a:rPr lang="fr-FR" sz="1200" b="1" u="sng" dirty="0" smtClean="0"/>
              <a:t>domicile :</a:t>
            </a:r>
            <a:endParaRPr lang="fr-FR" sz="1200" b="1" u="sng" dirty="0"/>
          </a:p>
          <a:p>
            <a:pPr marL="171450" indent="-171450" algn="just">
              <a:buFont typeface="Wingdings" panose="05000000000000000000" pitchFamily="2" charset="2"/>
              <a:buChar char="Ø"/>
            </a:pPr>
            <a:r>
              <a:rPr lang="fr-FR" sz="1200" dirty="0" smtClean="0"/>
              <a:t>Il </a:t>
            </a:r>
            <a:r>
              <a:rPr lang="fr-FR" sz="1200" dirty="0"/>
              <a:t>n'est pas nécessaire que la notion de troubles psychiatriques ou troubles cognitifs soit précisée sur la prescription (idem l'administration d'une thérapeutique orale par sonde naso-gastrique ou stomie digestive). </a:t>
            </a:r>
            <a:endParaRPr lang="fr-FR" sz="14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12</a:t>
            </a:fld>
            <a:endParaRPr lang="fr-FR" dirty="0"/>
          </a:p>
        </p:txBody>
      </p:sp>
      <p:sp>
        <p:nvSpPr>
          <p:cNvPr id="4" name="Titre 3"/>
          <p:cNvSpPr>
            <a:spLocks noGrp="1"/>
          </p:cNvSpPr>
          <p:nvPr>
            <p:ph type="title"/>
          </p:nvPr>
        </p:nvSpPr>
        <p:spPr>
          <a:xfrm>
            <a:off x="498660" y="254633"/>
            <a:ext cx="11196000" cy="872204"/>
          </a:xfrm>
        </p:spPr>
        <p:txBody>
          <a:bodyPr/>
          <a:lstStyle/>
          <a:p>
            <a:r>
              <a:rPr lang="fr-FR" dirty="0" smtClean="0"/>
              <a:t>Groupe de travail conventionnel</a:t>
            </a:r>
            <a:endParaRPr lang="fr-FR" dirty="0"/>
          </a:p>
        </p:txBody>
      </p:sp>
    </p:spTree>
    <p:extLst>
      <p:ext uri="{BB962C8B-B14F-4D97-AF65-F5344CB8AC3E}">
        <p14:creationId xmlns:p14="http://schemas.microsoft.com/office/powerpoint/2010/main" val="2982959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165950"/>
            <a:ext cx="11196453" cy="4849091"/>
          </a:xfrm>
        </p:spPr>
        <p:txBody>
          <a:bodyPr>
            <a:normAutofit lnSpcReduction="10000"/>
          </a:bodyPr>
          <a:lstStyle/>
          <a:p>
            <a:pPr algn="just"/>
            <a:r>
              <a:rPr lang="fr-FR" sz="1400" b="1" u="sng" dirty="0" smtClean="0"/>
              <a:t>AMI </a:t>
            </a:r>
            <a:r>
              <a:rPr lang="fr-FR" sz="1400" b="1" u="sng" dirty="0"/>
              <a:t>1.2 et </a:t>
            </a:r>
            <a:r>
              <a:rPr lang="fr-FR" sz="1400" b="1" u="sng" dirty="0" smtClean="0"/>
              <a:t>BSI :</a:t>
            </a:r>
            <a:endParaRPr lang="fr-FR" sz="1400" b="1" u="sng" dirty="0"/>
          </a:p>
          <a:p>
            <a:pPr algn="just"/>
            <a:r>
              <a:rPr lang="fr-FR" sz="1400" dirty="0" smtClean="0"/>
              <a:t>Les </a:t>
            </a:r>
            <a:r>
              <a:rPr lang="fr-FR" sz="1400" dirty="0"/>
              <a:t>AIS 4 « Séance hebdomadaire de surveillance clinique infirmière et de prévention, par séance d'une demi-heure », sont remplacés par la facturation d'un forfait BSI hebdomadaire.</a:t>
            </a:r>
          </a:p>
          <a:p>
            <a:pPr algn="just"/>
            <a:r>
              <a:rPr lang="fr-FR" sz="1400" dirty="0"/>
              <a:t>L'acte coté AMI 1,2 (Surveillance et observation d'un patient à domicile) est facturable selon la prescription médicale en dehors du jour de facturation du forfait BSI.</a:t>
            </a:r>
          </a:p>
          <a:p>
            <a:pPr algn="just"/>
            <a:r>
              <a:rPr lang="fr-FR" sz="1400" dirty="0" smtClean="0"/>
              <a:t>Idem </a:t>
            </a:r>
            <a:r>
              <a:rPr lang="fr-FR" sz="1400" dirty="0"/>
              <a:t>pour les situations où l'état de santé du patient nécessite plusieurs passages hebdomadaires mais non quotidiens pour soins de dépendance : un BSI est facturable les jours où sont effectués les soins de dépendance, et les AMI 1,2 le sont les autres jours.</a:t>
            </a:r>
          </a:p>
          <a:p>
            <a:pPr algn="just"/>
            <a:endParaRPr lang="fr-FR" sz="1400" dirty="0" smtClean="0"/>
          </a:p>
          <a:p>
            <a:pPr algn="just"/>
            <a:r>
              <a:rPr lang="fr-FR" sz="1400" b="1" u="sng" dirty="0" smtClean="0"/>
              <a:t>Soins </a:t>
            </a:r>
            <a:r>
              <a:rPr lang="fr-FR" sz="1400" b="1" u="sng" dirty="0"/>
              <a:t>postopératoires à domicile selon </a:t>
            </a:r>
            <a:r>
              <a:rPr lang="fr-FR" sz="1400" b="1" u="sng" dirty="0" smtClean="0"/>
              <a:t>protocole :</a:t>
            </a:r>
            <a:endParaRPr lang="fr-FR" sz="1400" b="1" u="sng" dirty="0"/>
          </a:p>
          <a:p>
            <a:pPr algn="just"/>
            <a:r>
              <a:rPr lang="fr-FR" sz="1400" dirty="0" smtClean="0"/>
              <a:t>Le </a:t>
            </a:r>
            <a:r>
              <a:rPr lang="fr-FR" sz="1400" dirty="0"/>
              <a:t>terme de « cathéter périarticulaire » sur la prescription est toléré pour la prise en charge de cet acte. Il est facturé sous l’acte NGAP « Séance de surveillance et/ou retrait de cathéter périnerveux pour analgésie postopératoire »</a:t>
            </a:r>
          </a:p>
          <a:p>
            <a:pPr algn="just"/>
            <a:endParaRPr lang="fr-FR" sz="1400" dirty="0" smtClean="0"/>
          </a:p>
          <a:p>
            <a:pPr algn="just"/>
            <a:r>
              <a:rPr lang="fr-FR" sz="1400" b="1" u="sng" dirty="0" smtClean="0"/>
              <a:t>L'application </a:t>
            </a:r>
            <a:r>
              <a:rPr lang="fr-FR" sz="1400" b="1" u="sng" dirty="0"/>
              <a:t>de la majoration « Dimanche et jours fériés » selon prescription aux actes de pansements, d'injections et de </a:t>
            </a:r>
            <a:r>
              <a:rPr lang="fr-FR" sz="1400" b="1" u="sng" dirty="0" smtClean="0"/>
              <a:t>perfusions :</a:t>
            </a:r>
            <a:endParaRPr lang="fr-FR" sz="1400" b="1" u="sng" dirty="0"/>
          </a:p>
          <a:p>
            <a:pPr marL="285750" indent="-285750" algn="just">
              <a:buFont typeface="Wingdings" panose="05000000000000000000" pitchFamily="2" charset="2"/>
              <a:buChar char="Ø"/>
            </a:pPr>
            <a:r>
              <a:rPr lang="fr-FR" sz="1400" dirty="0"/>
              <a:t>La cotation d'une majoration « F » (dimanche ou jour férié) est justifiée si la prescription médicale indique clairement le rythme et la durée des soins, quel que soit ce rythme.</a:t>
            </a:r>
          </a:p>
          <a:p>
            <a:pPr marL="285750" indent="-285750" algn="just">
              <a:buFont typeface="Wingdings" panose="05000000000000000000" pitchFamily="2" charset="2"/>
              <a:buChar char="Ø"/>
            </a:pPr>
            <a:r>
              <a:rPr lang="fr-FR" sz="1400" dirty="0" smtClean="0"/>
              <a:t>Par </a:t>
            </a:r>
            <a:r>
              <a:rPr lang="fr-FR" sz="1400" dirty="0"/>
              <a:t>exemple, si la prescription médicale indique « pansement un jour sur deux pendant 15 jours », alors la majoration « F » s'applique au pansement réalisé le dimanche de la première ou la deuxième semaine de soins.</a:t>
            </a:r>
          </a:p>
          <a:p>
            <a:pPr algn="just"/>
            <a:endParaRPr lang="fr-FR" sz="1400" dirty="0">
              <a:solidFill>
                <a:srgbClr val="002060"/>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13</a:t>
            </a:fld>
            <a:endParaRPr lang="fr-FR" dirty="0"/>
          </a:p>
        </p:txBody>
      </p:sp>
      <p:sp>
        <p:nvSpPr>
          <p:cNvPr id="4" name="Titre 3"/>
          <p:cNvSpPr>
            <a:spLocks noGrp="1"/>
          </p:cNvSpPr>
          <p:nvPr>
            <p:ph type="title"/>
          </p:nvPr>
        </p:nvSpPr>
        <p:spPr>
          <a:xfrm>
            <a:off x="498660" y="106850"/>
            <a:ext cx="11196000" cy="844495"/>
          </a:xfrm>
        </p:spPr>
        <p:txBody>
          <a:bodyPr/>
          <a:lstStyle/>
          <a:p>
            <a:r>
              <a:rPr lang="fr-FR" dirty="0" smtClean="0"/>
              <a:t>Groupe de travail conventionnel</a:t>
            </a:r>
            <a:endParaRPr lang="fr-FR" dirty="0"/>
          </a:p>
        </p:txBody>
      </p:sp>
    </p:spTree>
    <p:extLst>
      <p:ext uri="{BB962C8B-B14F-4D97-AF65-F5344CB8AC3E}">
        <p14:creationId xmlns:p14="http://schemas.microsoft.com/office/powerpoint/2010/main" val="2112390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302326"/>
            <a:ext cx="11196453" cy="4849091"/>
          </a:xfrm>
        </p:spPr>
        <p:txBody>
          <a:bodyPr>
            <a:normAutofit/>
          </a:bodyPr>
          <a:lstStyle/>
          <a:p>
            <a:pPr algn="just"/>
            <a:r>
              <a:rPr lang="fr-FR" sz="1200" b="1" u="sng" dirty="0" smtClean="0"/>
              <a:t>Ablation </a:t>
            </a:r>
            <a:r>
              <a:rPr lang="fr-FR" sz="1200" b="1" u="sng" dirty="0"/>
              <a:t>des sutures en deux </a:t>
            </a:r>
            <a:r>
              <a:rPr lang="fr-FR" sz="1200" b="1" u="sng" dirty="0" smtClean="0"/>
              <a:t>temps :</a:t>
            </a:r>
            <a:endParaRPr lang="fr-FR" sz="1200" b="1" u="sng" dirty="0"/>
          </a:p>
          <a:p>
            <a:pPr marL="285750" indent="-285750" algn="just">
              <a:buFont typeface="Wingdings" panose="05000000000000000000" pitchFamily="2" charset="2"/>
              <a:buChar char="Ø"/>
            </a:pPr>
            <a:r>
              <a:rPr lang="fr-FR" sz="1200" dirty="0" smtClean="0"/>
              <a:t>L'évolution </a:t>
            </a:r>
            <a:r>
              <a:rPr lang="fr-FR" sz="1200" dirty="0"/>
              <a:t>des pratiques médicales fait que les chirurgiens préconisent le plus souvent l'ablation des sutures en deux temps. Les actes d'ablation de sutures s'appliquent ainsi :</a:t>
            </a:r>
          </a:p>
          <a:p>
            <a:pPr marL="989013" lvl="1" indent="-285750" algn="just">
              <a:buFont typeface="Wingdings" panose="05000000000000000000" pitchFamily="2" charset="2"/>
              <a:buChar char="q"/>
            </a:pPr>
            <a:r>
              <a:rPr lang="fr-FR" sz="1200" b="0" dirty="0" smtClean="0">
                <a:solidFill>
                  <a:schemeClr val="tx2"/>
                </a:solidFill>
              </a:rPr>
              <a:t>Ablation </a:t>
            </a:r>
            <a:r>
              <a:rPr lang="fr-FR" sz="1200" b="0" dirty="0">
                <a:solidFill>
                  <a:schemeClr val="tx2"/>
                </a:solidFill>
              </a:rPr>
              <a:t>de fils ou d'agrafes, dix ou moins, y compris le pansement éventuel en AMI 2 ;</a:t>
            </a:r>
          </a:p>
          <a:p>
            <a:pPr marL="989013" lvl="1" indent="-285750" algn="just">
              <a:buFont typeface="Wingdings" panose="05000000000000000000" pitchFamily="2" charset="2"/>
              <a:buChar char="q"/>
            </a:pPr>
            <a:r>
              <a:rPr lang="fr-FR" sz="1200" b="0" dirty="0" smtClean="0">
                <a:solidFill>
                  <a:schemeClr val="tx2"/>
                </a:solidFill>
              </a:rPr>
              <a:t>Ablation </a:t>
            </a:r>
            <a:r>
              <a:rPr lang="fr-FR" sz="1200" b="0" dirty="0">
                <a:solidFill>
                  <a:schemeClr val="tx2"/>
                </a:solidFill>
              </a:rPr>
              <a:t>de fils ou d'agrafes, plus de dix, y compris le pansement éventuel en AMI 4.</a:t>
            </a:r>
          </a:p>
          <a:p>
            <a:pPr marL="285750" indent="-285750" algn="just">
              <a:buFont typeface="Wingdings" panose="05000000000000000000" pitchFamily="2" charset="2"/>
              <a:buChar char="Ø"/>
            </a:pPr>
            <a:r>
              <a:rPr lang="fr-FR" sz="1200" dirty="0" smtClean="0"/>
              <a:t>Il </a:t>
            </a:r>
            <a:r>
              <a:rPr lang="fr-FR" sz="1200" dirty="0"/>
              <a:t>est donc possible d'avoir deux facturations (AMI 2 ou AMI 4 en fonctions du nombre de fils ou d'agrafes) à quelques jours d'intervalle selon les préconisations de la prescription médicale. Selon le nombre de fils ou agrafes à retirer, les cotations admises sont donc les suivantes lorsque l'ablation se fait en deux fois :</a:t>
            </a:r>
          </a:p>
          <a:p>
            <a:pPr marL="803275" lvl="1" indent="-285750" algn="just">
              <a:buFont typeface="Wingdings" panose="05000000000000000000" pitchFamily="2" charset="2"/>
              <a:buChar char="q"/>
            </a:pPr>
            <a:r>
              <a:rPr lang="fr-FR" sz="1200" b="0" dirty="0" smtClean="0">
                <a:solidFill>
                  <a:schemeClr val="tx2"/>
                </a:solidFill>
              </a:rPr>
              <a:t>Jusqu'à </a:t>
            </a:r>
            <a:r>
              <a:rPr lang="fr-FR" sz="1200" b="0" dirty="0">
                <a:solidFill>
                  <a:schemeClr val="tx2"/>
                </a:solidFill>
              </a:rPr>
              <a:t>20 points de suture : AMI 2 au premier passage puis AMI 2 au second ;</a:t>
            </a:r>
          </a:p>
          <a:p>
            <a:pPr marL="803275" lvl="1" indent="-285750" algn="just">
              <a:buFont typeface="Wingdings" panose="05000000000000000000" pitchFamily="2" charset="2"/>
              <a:buChar char="q"/>
            </a:pPr>
            <a:r>
              <a:rPr lang="fr-FR" sz="1200" b="0" dirty="0" smtClean="0">
                <a:solidFill>
                  <a:schemeClr val="tx2"/>
                </a:solidFill>
              </a:rPr>
              <a:t>21 </a:t>
            </a:r>
            <a:r>
              <a:rPr lang="fr-FR" sz="1200" b="0" dirty="0">
                <a:solidFill>
                  <a:schemeClr val="tx2"/>
                </a:solidFill>
              </a:rPr>
              <a:t>points de suture : AMI 4 au premier passage puis AMI 2 au second (ou AMI 2 puis AMI 4 selon le jour où 11 points de suture sont retirés) ;</a:t>
            </a:r>
          </a:p>
          <a:p>
            <a:pPr marL="803275" lvl="1" indent="-285750" algn="just">
              <a:buFont typeface="Wingdings" panose="05000000000000000000" pitchFamily="2" charset="2"/>
              <a:buChar char="q"/>
            </a:pPr>
            <a:r>
              <a:rPr lang="fr-FR" sz="1200" b="0" dirty="0" smtClean="0">
                <a:solidFill>
                  <a:schemeClr val="tx2"/>
                </a:solidFill>
              </a:rPr>
              <a:t>22 </a:t>
            </a:r>
            <a:r>
              <a:rPr lang="fr-FR" sz="1200" b="0" dirty="0">
                <a:solidFill>
                  <a:schemeClr val="tx2"/>
                </a:solidFill>
              </a:rPr>
              <a:t>points de suture ou plus : AMI 4 au premier passage puis AMI 4 au second.</a:t>
            </a:r>
          </a:p>
          <a:p>
            <a:pPr algn="just"/>
            <a:endParaRPr lang="fr-FR" sz="1200" dirty="0"/>
          </a:p>
          <a:p>
            <a:pPr algn="just"/>
            <a:r>
              <a:rPr lang="fr-FR" sz="1200" b="1" u="sng" dirty="0" smtClean="0"/>
              <a:t>Adopter </a:t>
            </a:r>
            <a:r>
              <a:rPr lang="fr-FR" sz="1200" b="1" u="sng" dirty="0"/>
              <a:t>un périmètre commun des soins palliatifs pour la facturation de la MCI (majoration de coordination infirmière) accompagnant les soins palliatifs </a:t>
            </a:r>
            <a:r>
              <a:rPr lang="fr-FR" sz="1200" b="1" u="sng" dirty="0" smtClean="0"/>
              <a:t>:</a:t>
            </a:r>
            <a:endParaRPr lang="fr-FR" sz="1200" b="1" u="sng" dirty="0"/>
          </a:p>
          <a:p>
            <a:pPr marL="285750" indent="-285750" algn="just">
              <a:buFont typeface="Wingdings" panose="05000000000000000000" pitchFamily="2" charset="2"/>
              <a:buChar char="Ø"/>
            </a:pPr>
            <a:r>
              <a:rPr lang="fr-FR" sz="1200" dirty="0" smtClean="0"/>
              <a:t>Il </a:t>
            </a:r>
            <a:r>
              <a:rPr lang="fr-FR" sz="1200" dirty="0"/>
              <a:t>n'est donc pas nécessaire que le médecin indique la ou les pathologies dont souffre le patient ni qu'il mentionne expressément que celui-ci est en soins palliatifs. Dans le cadre des soins palliatifs, il appartient à l'infirmier de vérifier, au regard de la définition de cette notion, que le patient est bien en soins palliatifs.</a:t>
            </a:r>
          </a:p>
          <a:p>
            <a:pPr marL="285750" indent="-285750" algn="just">
              <a:buFont typeface="Wingdings" panose="05000000000000000000" pitchFamily="2" charset="2"/>
              <a:buChar char="Ø"/>
            </a:pPr>
            <a:r>
              <a:rPr lang="fr-FR" sz="1200" dirty="0" smtClean="0"/>
              <a:t>Les </a:t>
            </a:r>
            <a:r>
              <a:rPr lang="fr-FR" sz="1200" dirty="0"/>
              <a:t>facturations des IDEL en la matière seront vérifiées sur la notion de soins palliatifs et non sur la durée de prise en charge.</a:t>
            </a:r>
          </a:p>
          <a:p>
            <a:pPr algn="just"/>
            <a:endParaRPr lang="fr-FR" sz="1200" dirty="0">
              <a:solidFill>
                <a:srgbClr val="002060"/>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14</a:t>
            </a:fld>
            <a:endParaRPr lang="fr-FR" dirty="0"/>
          </a:p>
        </p:txBody>
      </p:sp>
      <p:sp>
        <p:nvSpPr>
          <p:cNvPr id="4" name="Titre 3"/>
          <p:cNvSpPr>
            <a:spLocks noGrp="1"/>
          </p:cNvSpPr>
          <p:nvPr>
            <p:ph type="title"/>
          </p:nvPr>
        </p:nvSpPr>
        <p:spPr>
          <a:xfrm>
            <a:off x="498660" y="189979"/>
            <a:ext cx="11196000" cy="881440"/>
          </a:xfrm>
        </p:spPr>
        <p:txBody>
          <a:bodyPr/>
          <a:lstStyle/>
          <a:p>
            <a:r>
              <a:rPr lang="fr-FR" dirty="0" smtClean="0"/>
              <a:t>Groupe de travail conventionnel</a:t>
            </a:r>
            <a:endParaRPr lang="fr-FR" dirty="0"/>
          </a:p>
        </p:txBody>
      </p:sp>
    </p:spTree>
    <p:extLst>
      <p:ext uri="{BB962C8B-B14F-4D97-AF65-F5344CB8AC3E}">
        <p14:creationId xmlns:p14="http://schemas.microsoft.com/office/powerpoint/2010/main" val="1191817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207" y="1380556"/>
            <a:ext cx="11196453" cy="4849091"/>
          </a:xfrm>
        </p:spPr>
        <p:txBody>
          <a:bodyPr>
            <a:normAutofit/>
          </a:bodyPr>
          <a:lstStyle/>
          <a:p>
            <a:pPr algn="just"/>
            <a:r>
              <a:rPr lang="fr-FR" sz="1200" b="1" u="sng" dirty="0" smtClean="0"/>
              <a:t>Facturation </a:t>
            </a:r>
            <a:r>
              <a:rPr lang="fr-FR" sz="1200" b="1" u="sng" dirty="0"/>
              <a:t>d’un déplacement pour l'analgésie topique préalable au pansement si cette analgésie est réalisée au cours d'un déplacement </a:t>
            </a:r>
            <a:r>
              <a:rPr lang="fr-FR" sz="1200" b="1" u="sng" dirty="0" smtClean="0"/>
              <a:t>spécifique : </a:t>
            </a:r>
            <a:endParaRPr lang="fr-FR" sz="1200" b="1" u="sng" dirty="0"/>
          </a:p>
          <a:p>
            <a:pPr marL="171450" indent="-171450" algn="just">
              <a:buFont typeface="Wingdings" panose="05000000000000000000" pitchFamily="2" charset="2"/>
              <a:buChar char="Ø"/>
            </a:pPr>
            <a:r>
              <a:rPr lang="fr-FR" sz="1200" dirty="0" smtClean="0"/>
              <a:t>Si </a:t>
            </a:r>
            <a:r>
              <a:rPr lang="fr-FR" sz="1200" dirty="0"/>
              <a:t>l'acte d'analgésie topique est réalisé dans un temps distinct, conformément à la prescription médicale, la majoration pour réalisation par un infirmier d'un acte unique MAU et les frais de déplacement sont facturables comme suit :</a:t>
            </a:r>
          </a:p>
          <a:p>
            <a:pPr marL="720725" lvl="1" indent="-171450" algn="just">
              <a:buFont typeface="Wingdings" panose="05000000000000000000" pitchFamily="2" charset="2"/>
              <a:buChar char="q"/>
            </a:pPr>
            <a:r>
              <a:rPr lang="fr-FR" sz="1200" b="0" dirty="0" smtClean="0">
                <a:solidFill>
                  <a:schemeClr val="tx2"/>
                </a:solidFill>
              </a:rPr>
              <a:t>Application </a:t>
            </a:r>
            <a:r>
              <a:rPr lang="fr-FR" sz="1200" b="0" dirty="0">
                <a:solidFill>
                  <a:schemeClr val="tx2"/>
                </a:solidFill>
              </a:rPr>
              <a:t>d'analgésie topique en 1er temps = AMI1,1 + MAU + indemnités de déplacement</a:t>
            </a:r>
          </a:p>
          <a:p>
            <a:pPr marL="720725" lvl="1" indent="-171450" algn="just">
              <a:buFont typeface="Wingdings" panose="05000000000000000000" pitchFamily="2" charset="2"/>
              <a:buChar char="q"/>
            </a:pPr>
            <a:r>
              <a:rPr lang="fr-FR" sz="1200" b="0" dirty="0">
                <a:solidFill>
                  <a:schemeClr val="tx2"/>
                </a:solidFill>
              </a:rPr>
              <a:t>Réalisation du pansement en 2nd temps = AMI4 + MCI + indemnités de déplacement</a:t>
            </a:r>
          </a:p>
          <a:p>
            <a:pPr marL="171450" indent="-171450" algn="just">
              <a:buFont typeface="Wingdings" panose="05000000000000000000" pitchFamily="2" charset="2"/>
              <a:buChar char="Ø"/>
            </a:pPr>
            <a:r>
              <a:rPr lang="fr-FR" sz="1200" b="1" dirty="0" smtClean="0"/>
              <a:t>Dans le cas contraire</a:t>
            </a:r>
            <a:r>
              <a:rPr lang="fr-FR" sz="1200" dirty="0"/>
              <a:t>, l'acte d'analgésie topique et de pansement lourd et complexes sont cumulables à taux plein et la MAU ne s'applique pas = AMI 1,1 + AMI4 + MCI+ indemnités de déplacement.</a:t>
            </a:r>
          </a:p>
          <a:p>
            <a:pPr marL="171450" indent="-171450" algn="just">
              <a:buFont typeface="Wingdings" panose="05000000000000000000" pitchFamily="2" charset="2"/>
              <a:buChar char="Ø"/>
            </a:pPr>
            <a:r>
              <a:rPr lang="fr-FR" sz="1200" dirty="0" smtClean="0"/>
              <a:t>À </a:t>
            </a:r>
            <a:r>
              <a:rPr lang="fr-FR" sz="1200" dirty="0"/>
              <a:t>noter, les pansements d'ulcère ou d'escarre cotés AMI 5,1 et 4,6 sont également concernés.</a:t>
            </a:r>
          </a:p>
          <a:p>
            <a:pPr algn="just"/>
            <a:r>
              <a:rPr lang="fr-FR" sz="1200" b="1" u="sng" dirty="0" smtClean="0"/>
              <a:t>Le </a:t>
            </a:r>
            <a:r>
              <a:rPr lang="fr-FR" sz="1200" b="1" u="sng" dirty="0"/>
              <a:t>supplément AMI 6 de l'article 3 relatif aux </a:t>
            </a:r>
            <a:r>
              <a:rPr lang="fr-FR" sz="1200" b="1" u="sng" dirty="0" smtClean="0"/>
              <a:t>perfusions :</a:t>
            </a:r>
            <a:endParaRPr lang="fr-FR" sz="1200" b="1" u="sng" dirty="0"/>
          </a:p>
          <a:p>
            <a:pPr marL="171450" indent="-171450" algn="just">
              <a:buFont typeface="Wingdings" panose="05000000000000000000" pitchFamily="2" charset="2"/>
              <a:buChar char="Ø"/>
            </a:pPr>
            <a:r>
              <a:rPr lang="fr-FR" sz="1200" dirty="0" smtClean="0"/>
              <a:t>L’acte </a:t>
            </a:r>
            <a:r>
              <a:rPr lang="fr-FR" sz="1200" dirty="0"/>
              <a:t>« Supplément forfaitaire pour surveillance continue d'une perfusion au-delà de la première heure, par heure (avec un maximum de cinq heures) » est cumulable à taux plein avec une perfusion courte sous surveillance continue. Le supplément forfaitaire doit être justifié par le protocole thérapeutique.</a:t>
            </a:r>
          </a:p>
          <a:p>
            <a:pPr algn="just"/>
            <a:r>
              <a:rPr lang="fr-FR" sz="1200" b="1" u="sng" dirty="0" smtClean="0"/>
              <a:t>Cumul </a:t>
            </a:r>
            <a:r>
              <a:rPr lang="fr-FR" sz="1200" b="1" u="sng" dirty="0"/>
              <a:t>du forfait de retrait avec une perfusion </a:t>
            </a:r>
            <a:r>
              <a:rPr lang="fr-FR" sz="1200" b="1" u="sng" dirty="0" smtClean="0"/>
              <a:t>longue :</a:t>
            </a:r>
            <a:endParaRPr lang="fr-FR" sz="1200" b="1" u="sng" dirty="0"/>
          </a:p>
          <a:p>
            <a:pPr marL="171450" indent="-171450" algn="just">
              <a:buFont typeface="Wingdings" panose="05000000000000000000" pitchFamily="2" charset="2"/>
              <a:buChar char="Ø"/>
            </a:pPr>
            <a:r>
              <a:rPr lang="fr-FR" sz="1200" dirty="0"/>
              <a:t>L'acte en AMI 5 « Forfait pour arrêt et retrait du dispositif d'une perfusion, y compris, …,  ce forfait ne se cumule pas avec un forfait de perfusion sous surveillance continue » est facturable lors du retrait de la ligne principale de perfusion avec éventuel changement de valve dans les situations de dispositifs implantables chirurgicalement.</a:t>
            </a:r>
          </a:p>
          <a:p>
            <a:pPr algn="just"/>
            <a:r>
              <a:rPr lang="fr-FR" sz="1200" b="1" u="sng" dirty="0" smtClean="0"/>
              <a:t>Frais </a:t>
            </a:r>
            <a:r>
              <a:rPr lang="fr-FR" sz="1200" b="1" u="sng" dirty="0"/>
              <a:t>de déplacement cotables avec AMI </a:t>
            </a:r>
            <a:r>
              <a:rPr lang="fr-FR" sz="1200" b="1" u="sng" dirty="0" smtClean="0"/>
              <a:t>4,1 :</a:t>
            </a:r>
            <a:endParaRPr lang="fr-FR" sz="1200" b="1" u="sng" dirty="0"/>
          </a:p>
          <a:p>
            <a:pPr algn="just"/>
            <a:r>
              <a:rPr lang="fr-FR" sz="1200" dirty="0"/>
              <a:t>Le libellé de l'acte en AMI 4,1 de l'article 3 sur les perfusions est le suivant : « Changement de flacon(s) …., en dehors de la séance de pose. ». La notion « en dehors de la séance de pose » indique bien que l'IDEL se déplace une nouvelle fois, ce qui justifie la prise en charge des indemnités de déplacement.</a:t>
            </a:r>
          </a:p>
          <a:p>
            <a:pPr algn="just"/>
            <a:endParaRPr lang="fr-FR" sz="1200" dirty="0">
              <a:solidFill>
                <a:srgbClr val="002060"/>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15</a:t>
            </a:fld>
            <a:endParaRPr lang="fr-FR" dirty="0"/>
          </a:p>
        </p:txBody>
      </p:sp>
      <p:sp>
        <p:nvSpPr>
          <p:cNvPr id="4" name="Titre 3"/>
          <p:cNvSpPr>
            <a:spLocks noGrp="1"/>
          </p:cNvSpPr>
          <p:nvPr>
            <p:ph type="title"/>
          </p:nvPr>
        </p:nvSpPr>
        <p:spPr>
          <a:xfrm>
            <a:off x="498660" y="189978"/>
            <a:ext cx="11196000" cy="761367"/>
          </a:xfrm>
        </p:spPr>
        <p:txBody>
          <a:bodyPr/>
          <a:lstStyle/>
          <a:p>
            <a:r>
              <a:rPr lang="fr-FR" dirty="0" smtClean="0"/>
              <a:t>Groupe de travail conventionnel</a:t>
            </a:r>
            <a:endParaRPr lang="fr-FR" dirty="0"/>
          </a:p>
        </p:txBody>
      </p:sp>
    </p:spTree>
    <p:extLst>
      <p:ext uri="{BB962C8B-B14F-4D97-AF65-F5344CB8AC3E}">
        <p14:creationId xmlns:p14="http://schemas.microsoft.com/office/powerpoint/2010/main" val="409917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207" y="1117745"/>
            <a:ext cx="11196453" cy="4793528"/>
          </a:xfrm>
        </p:spPr>
        <p:txBody>
          <a:bodyPr>
            <a:normAutofit fontScale="92500" lnSpcReduction="10000"/>
          </a:bodyPr>
          <a:lstStyle/>
          <a:p>
            <a:r>
              <a:rPr lang="fr-FR" b="1" dirty="0"/>
              <a:t>Qu’est-ce qu’un soin écoresponsable ? </a:t>
            </a:r>
          </a:p>
          <a:p>
            <a:pPr algn="just"/>
            <a:r>
              <a:rPr lang="fr-FR" dirty="0"/>
              <a:t>Un soin écoresponsable est un soin qui, à qualité et sécurité égales pour le patient, est moins impactant pour l’environnement. Ce périmètre inclut les produits de santé, les médicaments et les dispositifs médicaux (prescription, délivrance, bon usage), ainsi que l’organisation des soins au sens large, mais exclut : </a:t>
            </a:r>
            <a:endParaRPr lang="fr-FR" dirty="0" smtClean="0"/>
          </a:p>
          <a:p>
            <a:pPr algn="just"/>
            <a:endParaRPr lang="fr-FR" dirty="0"/>
          </a:p>
          <a:p>
            <a:pPr marL="342900" indent="-342900" algn="just">
              <a:buFontTx/>
              <a:buChar char="-"/>
            </a:pPr>
            <a:r>
              <a:rPr lang="fr-FR" dirty="0" smtClean="0"/>
              <a:t>ce </a:t>
            </a:r>
            <a:r>
              <a:rPr lang="fr-FR" dirty="0"/>
              <a:t>qui participe à décarboner le système de santé mais qui ne relève pas directement du soin (valorisation des déchets, procédure d’achat, bâtiments, etc.) </a:t>
            </a:r>
            <a:r>
              <a:rPr lang="fr-FR" dirty="0" smtClean="0"/>
              <a:t>;</a:t>
            </a:r>
          </a:p>
          <a:p>
            <a:pPr marL="342900" indent="-342900" algn="just">
              <a:buFontTx/>
              <a:buChar char="-"/>
            </a:pPr>
            <a:r>
              <a:rPr lang="fr-FR" dirty="0" smtClean="0"/>
              <a:t>les </a:t>
            </a:r>
            <a:r>
              <a:rPr lang="fr-FR" dirty="0"/>
              <a:t>actions de prévention en santé environnementale qui viseraient à réduire les impacts environnementaux sur la santé (pollution de l’air intérieur, perturbateurs endocriniens, etc.). </a:t>
            </a:r>
            <a:endParaRPr lang="fr-FR" dirty="0" smtClean="0"/>
          </a:p>
          <a:p>
            <a:pPr marL="342900" indent="-342900" algn="just">
              <a:buFontTx/>
              <a:buChar char="-"/>
            </a:pPr>
            <a:endParaRPr lang="fr-FR" dirty="0"/>
          </a:p>
          <a:p>
            <a:pPr algn="just"/>
            <a:r>
              <a:rPr lang="fr-FR" dirty="0"/>
              <a:t>Par ailleurs, il est entendu que les soins écoresponsables se pratiquent dans les strictes limites de la réglementation en vigueur (durée de vie des produits de santé, remise en circulation, conditionnement</a:t>
            </a:r>
            <a:r>
              <a:rPr lang="fr-FR" dirty="0" smtClean="0"/>
              <a:t>).</a:t>
            </a:r>
          </a:p>
          <a:p>
            <a:pPr algn="just"/>
            <a:endParaRPr lang="fr-FR" dirty="0"/>
          </a:p>
          <a:p>
            <a:pPr algn="just"/>
            <a:endParaRPr lang="fr-FR" dirty="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16</a:t>
            </a:fld>
            <a:endParaRPr lang="fr-FR" dirty="0"/>
          </a:p>
        </p:txBody>
      </p:sp>
      <p:sp>
        <p:nvSpPr>
          <p:cNvPr id="4" name="Titre 3"/>
          <p:cNvSpPr>
            <a:spLocks noGrp="1"/>
          </p:cNvSpPr>
          <p:nvPr>
            <p:ph type="title"/>
          </p:nvPr>
        </p:nvSpPr>
        <p:spPr>
          <a:xfrm>
            <a:off x="498660" y="162270"/>
            <a:ext cx="11196000" cy="687476"/>
          </a:xfrm>
        </p:spPr>
        <p:txBody>
          <a:bodyPr/>
          <a:lstStyle/>
          <a:p>
            <a:r>
              <a:rPr lang="fr-FR" dirty="0" smtClean="0"/>
              <a:t>Soins éco responsable</a:t>
            </a:r>
            <a:endParaRPr lang="fr-FR" dirty="0"/>
          </a:p>
        </p:txBody>
      </p:sp>
    </p:spTree>
    <p:extLst>
      <p:ext uri="{BB962C8B-B14F-4D97-AF65-F5344CB8AC3E}">
        <p14:creationId xmlns:p14="http://schemas.microsoft.com/office/powerpoint/2010/main" val="2128273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17</a:t>
            </a:fld>
            <a:endParaRPr lang="fr-FR" dirty="0"/>
          </a:p>
        </p:txBody>
      </p:sp>
      <p:sp>
        <p:nvSpPr>
          <p:cNvPr id="4" name="Titre 3"/>
          <p:cNvSpPr>
            <a:spLocks noGrp="1"/>
          </p:cNvSpPr>
          <p:nvPr>
            <p:ph type="title"/>
          </p:nvPr>
        </p:nvSpPr>
        <p:spPr>
          <a:xfrm>
            <a:off x="258514" y="189344"/>
            <a:ext cx="11196000" cy="762001"/>
          </a:xfrm>
        </p:spPr>
        <p:txBody>
          <a:bodyPr/>
          <a:lstStyle/>
          <a:p>
            <a:r>
              <a:rPr lang="fr-FR" dirty="0" smtClean="0"/>
              <a:t>Soin éco responsable- des mémos</a:t>
            </a:r>
            <a:endParaRPr lang="fr-FR" dirty="0"/>
          </a:p>
        </p:txBody>
      </p:sp>
      <p:sp>
        <p:nvSpPr>
          <p:cNvPr id="6" name="Espace réservé du texte 5"/>
          <p:cNvSpPr>
            <a:spLocks noGrp="1"/>
          </p:cNvSpPr>
          <p:nvPr>
            <p:ph type="body" sz="quarter" idx="16"/>
          </p:nvPr>
        </p:nvSpPr>
        <p:spPr>
          <a:xfrm>
            <a:off x="395469" y="1138241"/>
            <a:ext cx="11196453" cy="4904510"/>
          </a:xfrm>
        </p:spPr>
        <p:txBody>
          <a:bodyPr>
            <a:normAutofit fontScale="92500" lnSpcReduction="20000"/>
          </a:bodyPr>
          <a:lstStyle/>
          <a:p>
            <a:pPr algn="just"/>
            <a:r>
              <a:rPr lang="fr-FR" sz="1900" dirty="0"/>
              <a:t>Réutiliser certains dispositifs médicaux non ouverts dans le cadre des soins infirmiers ou encore travailler à une juste dispensation des médicaments sont autant de recommandations de bonnes pratiques à suivre par les professionnels de santé pour diminuer les impacts environnementaux des soins. </a:t>
            </a:r>
            <a:endParaRPr lang="fr-FR" sz="1900" dirty="0" smtClean="0"/>
          </a:p>
          <a:p>
            <a:pPr algn="just"/>
            <a:r>
              <a:rPr lang="fr-FR" sz="1900" dirty="0"/>
              <a:t>Des mémos « Soins écoresponsables » sont à la disposition des praticiens sur ces thématiques spécifiques pour les aider à trouver le meilleur équilibre entre la juste prescription aux patients et les préconisations pour réduire les marqueurs que certains dispositifs médicaux peuvent laisser dans l’environnement, et en conséquence sur la santé humaine. </a:t>
            </a:r>
            <a:endParaRPr lang="fr-FR" sz="1900" dirty="0" smtClean="0"/>
          </a:p>
          <a:p>
            <a:pPr algn="just"/>
            <a:r>
              <a:rPr lang="fr-FR" sz="1900" dirty="0"/>
              <a:t>Le </a:t>
            </a:r>
            <a:r>
              <a:rPr lang="fr-FR" sz="1900" dirty="0">
                <a:hlinkClick r:id="rId2" tooltip=" Soins écoresponsables : de nouveaux mémos pour favoriser l’adoption de bonnes pratiques (PDF-393Ko) (nouvelle fenêtre) "/>
              </a:rPr>
              <a:t>mémo « Agir pour éviter le gaspillage des produits de santé : modalités d’utilisation des dispositifs médicaux non ouverts pour des soins infirmiers » (PDF</a:t>
            </a:r>
            <a:r>
              <a:rPr lang="fr-FR" sz="1900" dirty="0"/>
              <a:t>) propose de réduire le gaspillage des produits de santé en réutilisant certains dispositifs médicaux non ouverts dans le cadre des soins infirmiers, dans un cadre sécurisé garant de la qualité des soins</a:t>
            </a:r>
            <a:r>
              <a:rPr lang="fr-FR" sz="1900" dirty="0" smtClean="0"/>
              <a:t>.</a:t>
            </a:r>
          </a:p>
          <a:p>
            <a:pPr algn="just"/>
            <a:endParaRPr lang="fr-FR" sz="1900" dirty="0" smtClean="0"/>
          </a:p>
          <a:p>
            <a:pPr algn="just"/>
            <a:r>
              <a:rPr lang="fr-FR" sz="1900" dirty="0"/>
              <a:t>Le </a:t>
            </a:r>
            <a:r>
              <a:rPr lang="fr-FR" sz="1900" u="sng" dirty="0">
                <a:solidFill>
                  <a:schemeClr val="tx1"/>
                </a:solidFill>
              </a:rPr>
              <a:t>mémo « Agir pour éviter le gaspillage des produits de santé : soutenir la juste dispensation pour éviter les médicaments non utilisés » (PDF)  </a:t>
            </a:r>
            <a:r>
              <a:rPr lang="fr-FR" sz="1900" dirty="0" smtClean="0"/>
              <a:t>propose </a:t>
            </a:r>
            <a:r>
              <a:rPr lang="fr-FR" sz="1900" dirty="0"/>
              <a:t>de réduire le gaspillage des produits de santé ainsi que la iatrogénie induite par une automédication inappropriée, grâce à une meilleure coordination médecin-infirmier-pharmacien. Il rappelle l'importance de l’évaluation des besoins du patient et des stocks de médicaments présents au </a:t>
            </a:r>
            <a:r>
              <a:rPr lang="fr-FR" sz="1900" dirty="0" smtClean="0"/>
              <a:t>domicile</a:t>
            </a:r>
          </a:p>
          <a:p>
            <a:pPr algn="just"/>
            <a:endParaRPr lang="fr-FR" dirty="0" smtClean="0"/>
          </a:p>
          <a:p>
            <a:pPr algn="just"/>
            <a:endParaRPr lang="fr-FR" dirty="0"/>
          </a:p>
          <a:p>
            <a:pPr algn="just"/>
            <a:endParaRPr lang="fr-FR" dirty="0" smtClean="0"/>
          </a:p>
          <a:p>
            <a:endParaRPr lang="fr-FR" dirty="0"/>
          </a:p>
          <a:p>
            <a:endParaRPr lang="fr-FR" dirty="0"/>
          </a:p>
        </p:txBody>
      </p:sp>
      <p:pic>
        <p:nvPicPr>
          <p:cNvPr id="7" name="Image 6"/>
          <p:cNvPicPr>
            <a:picLocks noChangeAspect="1"/>
          </p:cNvPicPr>
          <p:nvPr/>
        </p:nvPicPr>
        <p:blipFill>
          <a:blip r:embed="rId3"/>
          <a:stretch>
            <a:fillRect/>
          </a:stretch>
        </p:blipFill>
        <p:spPr>
          <a:xfrm>
            <a:off x="4416876" y="5491460"/>
            <a:ext cx="4847197" cy="1289479"/>
          </a:xfrm>
          <a:prstGeom prst="rect">
            <a:avLst/>
          </a:prstGeom>
        </p:spPr>
      </p:pic>
    </p:spTree>
    <p:extLst>
      <p:ext uri="{BB962C8B-B14F-4D97-AF65-F5344CB8AC3E}">
        <p14:creationId xmlns:p14="http://schemas.microsoft.com/office/powerpoint/2010/main" val="4023612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395470" y="1283999"/>
            <a:ext cx="8988675" cy="4945648"/>
          </a:xfrm>
        </p:spPr>
        <p:txBody>
          <a:bodyPr>
            <a:normAutofit fontScale="77500" lnSpcReduction="20000"/>
          </a:bodyPr>
          <a:lstStyle/>
          <a:p>
            <a:pPr algn="just"/>
            <a:r>
              <a:rPr lang="fr-FR" sz="2100" dirty="0" smtClean="0"/>
              <a:t>Il </a:t>
            </a:r>
            <a:r>
              <a:rPr lang="fr-FR" sz="2100" dirty="0"/>
              <a:t>est important d’encourager un usage raisonné des médicaments et de rappeler que l’enjeu de sobriété médicamenteuse est l’affaire de tous. A cet effet, l’Assurance Maladie lance une grande campagne de sensibilisation diffusée sur tous les écrans à partir du 10 novembre.« le bon traitement, ce n’est pas forcément un médicament »</a:t>
            </a:r>
          </a:p>
          <a:p>
            <a:pPr algn="just"/>
            <a:r>
              <a:rPr lang="fr-FR" sz="1400" u="sng" dirty="0">
                <a:solidFill>
                  <a:srgbClr val="0000FF"/>
                </a:solidFill>
                <a:latin typeface="Helvetica" panose="020B0604020202020204" pitchFamily="34" charset="0"/>
                <a:ea typeface="Times New Roman" panose="02020603050405020304" pitchFamily="18" charset="0"/>
                <a:hlinkClick r:id="rId2"/>
              </a:rPr>
              <a:t>Le bon traitement, ce n’est pas forcément un médicament</a:t>
            </a:r>
            <a:r>
              <a:rPr lang="fr-FR" sz="1400" u="sng" dirty="0">
                <a:solidFill>
                  <a:srgbClr val="0000FF"/>
                </a:solidFill>
                <a:latin typeface="Helvetica" panose="020B0604020202020204" pitchFamily="34" charset="0"/>
                <a:ea typeface="Times New Roman" panose="02020603050405020304" pitchFamily="18" charset="0"/>
              </a:rPr>
              <a:t> </a:t>
            </a:r>
            <a:endParaRPr lang="fr-FR" sz="1400" u="sng" dirty="0" smtClean="0">
              <a:solidFill>
                <a:srgbClr val="0000FF"/>
              </a:solidFill>
              <a:latin typeface="Helvetica" panose="020B0604020202020204" pitchFamily="34" charset="0"/>
              <a:ea typeface="Times New Roman" panose="02020603050405020304" pitchFamily="18" charset="0"/>
            </a:endParaRPr>
          </a:p>
          <a:p>
            <a:pPr algn="just"/>
            <a:endParaRPr lang="fr-FR" sz="1400" u="sng" dirty="0">
              <a:solidFill>
                <a:srgbClr val="0000FF"/>
              </a:solidFill>
              <a:latin typeface="Helvetica" panose="020B0604020202020204" pitchFamily="34" charset="0"/>
              <a:ea typeface="Times New Roman" panose="02020603050405020304" pitchFamily="18" charset="0"/>
            </a:endParaRPr>
          </a:p>
          <a:p>
            <a:pPr algn="just"/>
            <a:r>
              <a:rPr lang="fr-FR" sz="2100" dirty="0"/>
              <a:t>« </a:t>
            </a:r>
            <a:r>
              <a:rPr lang="fr-FR" sz="2100" b="1" dirty="0"/>
              <a:t>Le bon traitement, c’est pas forcément un médicament. </a:t>
            </a:r>
            <a:r>
              <a:rPr lang="fr-FR" sz="2100" dirty="0"/>
              <a:t>», c'est le message porté par la nouvelle campagne, qui entend encourager un usage raisonné des médicaments et normaliser l'idée qu'une consultation peut se conclure sans prescription de médicaments. Au cœur de cette démarche, un message central : faire confiance au médecin et aux autres acteurs de la chaine de soins, notamment pharmacien et infirmier</a:t>
            </a:r>
            <a:r>
              <a:rPr lang="fr-FR" sz="2100" dirty="0" smtClean="0"/>
              <a:t>.</a:t>
            </a:r>
          </a:p>
          <a:p>
            <a:pPr algn="just"/>
            <a:endParaRPr lang="fr-FR" sz="2100" dirty="0" smtClean="0"/>
          </a:p>
          <a:p>
            <a:r>
              <a:rPr lang="fr-FR" sz="2100" dirty="0"/>
              <a:t>Plusieurs dispositifs peuvent constituer des alternatives thérapeutiques aux médicaments :</a:t>
            </a:r>
          </a:p>
          <a:p>
            <a:r>
              <a:rPr lang="fr-FR" sz="2100" dirty="0">
                <a:hlinkClick r:id="rId3"/>
              </a:rPr>
              <a:t>Mon bilan prévention</a:t>
            </a:r>
            <a:r>
              <a:rPr lang="fr-FR" sz="2100" dirty="0"/>
              <a:t> est un temps d’échange dédié à la prévention aux âges-clé de la vie ; </a:t>
            </a:r>
          </a:p>
          <a:p>
            <a:r>
              <a:rPr lang="fr-FR" sz="2100" dirty="0">
                <a:hlinkClick r:id="rId4"/>
              </a:rPr>
              <a:t>Mon soutien psy</a:t>
            </a:r>
            <a:r>
              <a:rPr lang="fr-FR" sz="2100" dirty="0"/>
              <a:t> (article publié dans l’espace médecin d’ameli.fr) propose jusqu’à 12 séances remboursées par an, pour des patients atteints de troubles légers à modérés. </a:t>
            </a:r>
          </a:p>
          <a:p>
            <a:pPr algn="just"/>
            <a:endParaRPr lang="fr-FR" sz="1400" u="sng" dirty="0" smtClean="0">
              <a:solidFill>
                <a:srgbClr val="0000FF"/>
              </a:solidFill>
              <a:latin typeface="Helvetica" panose="020B0604020202020204" pitchFamily="34" charset="0"/>
              <a:ea typeface="Times New Roman" panose="02020603050405020304" pitchFamily="18" charset="0"/>
            </a:endParaRPr>
          </a:p>
          <a:p>
            <a:pPr algn="just"/>
            <a:endParaRPr lang="fr-FR" sz="1400" u="sng" dirty="0">
              <a:solidFill>
                <a:srgbClr val="0000FF"/>
              </a:solidFill>
              <a:latin typeface="Helvetica" panose="020B0604020202020204" pitchFamily="34" charset="0"/>
              <a:ea typeface="Times New Roman" panose="02020603050405020304" pitchFamily="18" charset="0"/>
            </a:endParaRPr>
          </a:p>
          <a:p>
            <a:r>
              <a:rPr lang="fr-FR" sz="1200" dirty="0" smtClean="0">
                <a:hlinkClick r:id="rId5"/>
              </a:rPr>
              <a:t>https</a:t>
            </a:r>
            <a:r>
              <a:rPr lang="fr-FR" sz="1200" dirty="0">
                <a:hlinkClick r:id="rId5"/>
              </a:rPr>
              <a:t>://</a:t>
            </a:r>
            <a:r>
              <a:rPr lang="fr-FR" sz="1200" dirty="0" smtClean="0">
                <a:hlinkClick r:id="rId5"/>
              </a:rPr>
              <a:t>www.ameli.fr/territoire-de-belfort/infirmier/actualites/le-bon-traitement-ce-n-est-pas-forcement-un-medicament</a:t>
            </a:r>
            <a:endParaRPr lang="fr-FR" sz="1200" dirty="0" smtClean="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18</a:t>
            </a:fld>
            <a:endParaRPr lang="fr-FR" dirty="0"/>
          </a:p>
        </p:txBody>
      </p:sp>
      <p:sp>
        <p:nvSpPr>
          <p:cNvPr id="4" name="Titre 3"/>
          <p:cNvSpPr>
            <a:spLocks noGrp="1"/>
          </p:cNvSpPr>
          <p:nvPr>
            <p:ph type="title"/>
          </p:nvPr>
        </p:nvSpPr>
        <p:spPr>
          <a:xfrm>
            <a:off x="395469" y="180743"/>
            <a:ext cx="11196000" cy="844494"/>
          </a:xfrm>
        </p:spPr>
        <p:txBody>
          <a:bodyPr/>
          <a:lstStyle/>
          <a:p>
            <a:r>
              <a:rPr lang="fr-FR" dirty="0" smtClean="0"/>
              <a:t>Communication nationale le bon usage du médicament</a:t>
            </a:r>
            <a:endParaRPr lang="fr-FR" dirty="0"/>
          </a:p>
        </p:txBody>
      </p:sp>
      <p:pic>
        <p:nvPicPr>
          <p:cNvPr id="5" name="Image 4"/>
          <p:cNvPicPr>
            <a:picLocks noChangeAspect="1"/>
          </p:cNvPicPr>
          <p:nvPr/>
        </p:nvPicPr>
        <p:blipFill>
          <a:blip r:embed="rId6"/>
          <a:stretch>
            <a:fillRect/>
          </a:stretch>
        </p:blipFill>
        <p:spPr>
          <a:xfrm>
            <a:off x="9677650" y="1283999"/>
            <a:ext cx="2274205" cy="3239272"/>
          </a:xfrm>
          <a:prstGeom prst="rect">
            <a:avLst/>
          </a:prstGeom>
        </p:spPr>
      </p:pic>
    </p:spTree>
    <p:extLst>
      <p:ext uri="{BB962C8B-B14F-4D97-AF65-F5344CB8AC3E}">
        <p14:creationId xmlns:p14="http://schemas.microsoft.com/office/powerpoint/2010/main" val="505554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782618"/>
            <a:ext cx="11196454" cy="4735029"/>
          </a:xfrm>
        </p:spPr>
        <p:txBody>
          <a:bodyPr>
            <a:normAutofit fontScale="70000" lnSpcReduction="20000"/>
          </a:bodyPr>
          <a:lstStyle/>
          <a:p>
            <a:pPr algn="just"/>
            <a:r>
              <a:rPr lang="fr-FR" dirty="0"/>
              <a:t>Depuis le 1er janvier 2022, le baromètre « handifaction » est </a:t>
            </a:r>
            <a:r>
              <a:rPr lang="fr-FR" dirty="0">
                <a:hlinkClick r:id="rId2"/>
              </a:rPr>
              <a:t>l’outil de référence de l’Assurance Maladie</a:t>
            </a:r>
            <a:r>
              <a:rPr lang="fr-FR" dirty="0"/>
              <a:t> pour collecter des données sur le handicap. Il permet d’</a:t>
            </a:r>
            <a:r>
              <a:rPr lang="fr-FR" b="1" dirty="0"/>
              <a:t>identifier les progrès et les difficultés rencontrées en matière d’accès aux soins des personnes en situation de handicap</a:t>
            </a:r>
            <a:r>
              <a:rPr lang="fr-FR" dirty="0"/>
              <a:t>, ainsi que d’impliquer les patients et leurs accompagnants dans la défense de leurs intérêts.</a:t>
            </a:r>
          </a:p>
          <a:p>
            <a:pPr algn="just"/>
            <a:r>
              <a:rPr lang="fr-FR" dirty="0"/>
              <a:t>Le questionnaire comporte une vingtaine de questions</a:t>
            </a:r>
            <a:r>
              <a:rPr lang="fr-FR" b="1" dirty="0"/>
              <a:t> </a:t>
            </a:r>
            <a:r>
              <a:rPr lang="fr-FR" dirty="0"/>
              <a:t>réparties en 4 thèmes principaux :</a:t>
            </a:r>
          </a:p>
          <a:p>
            <a:pPr marL="342900" indent="-342900" algn="just">
              <a:buFontTx/>
              <a:buChar char="-"/>
            </a:pPr>
            <a:r>
              <a:rPr lang="fr-FR" dirty="0" smtClean="0"/>
              <a:t>l’accès </a:t>
            </a:r>
            <a:r>
              <a:rPr lang="fr-FR" dirty="0"/>
              <a:t>aux soins </a:t>
            </a:r>
            <a:r>
              <a:rPr lang="fr-FR" dirty="0" smtClean="0"/>
              <a:t>;</a:t>
            </a:r>
          </a:p>
          <a:p>
            <a:pPr marL="342900" indent="-342900" algn="just">
              <a:buFontTx/>
              <a:buChar char="-"/>
            </a:pPr>
            <a:r>
              <a:rPr lang="fr-FR" dirty="0" smtClean="0"/>
              <a:t>l’accompagnement </a:t>
            </a:r>
            <a:r>
              <a:rPr lang="fr-FR" dirty="0"/>
              <a:t>par un aidant lors des soins </a:t>
            </a:r>
            <a:r>
              <a:rPr lang="fr-FR" dirty="0" smtClean="0"/>
              <a:t>;</a:t>
            </a:r>
          </a:p>
          <a:p>
            <a:pPr marL="342900" indent="-342900" algn="just">
              <a:buFontTx/>
              <a:buChar char="-"/>
            </a:pPr>
            <a:r>
              <a:rPr lang="fr-FR" dirty="0" smtClean="0"/>
              <a:t>l’information </a:t>
            </a:r>
            <a:r>
              <a:rPr lang="fr-FR" dirty="0"/>
              <a:t>sur les soins reçus </a:t>
            </a:r>
            <a:r>
              <a:rPr lang="fr-FR" dirty="0" smtClean="0"/>
              <a:t>;</a:t>
            </a:r>
          </a:p>
          <a:p>
            <a:pPr marL="342900" indent="-342900" algn="just">
              <a:buFontTx/>
              <a:buChar char="-"/>
            </a:pPr>
            <a:r>
              <a:rPr lang="fr-FR" dirty="0" smtClean="0"/>
              <a:t>la </a:t>
            </a:r>
            <a:r>
              <a:rPr lang="fr-FR" dirty="0"/>
              <a:t>prise en compte de la douleur ressentie</a:t>
            </a:r>
            <a:r>
              <a:rPr lang="fr-FR" dirty="0" smtClean="0"/>
              <a:t>.</a:t>
            </a:r>
          </a:p>
          <a:p>
            <a:pPr algn="just"/>
            <a:endParaRPr lang="fr-FR" dirty="0" smtClean="0"/>
          </a:p>
          <a:p>
            <a:pPr algn="just"/>
            <a:r>
              <a:rPr lang="fr-FR" dirty="0"/>
              <a:t>Environ 35 000 répondants renseignent le baromètre chaque trimestre. Les données collectées révèlent les difficultés rencontrées par les patients :</a:t>
            </a:r>
          </a:p>
          <a:p>
            <a:pPr marL="342900" indent="-342900" algn="just">
              <a:buFontTx/>
              <a:buChar char="-"/>
            </a:pPr>
            <a:r>
              <a:rPr lang="fr-FR" dirty="0" smtClean="0"/>
              <a:t>une </a:t>
            </a:r>
            <a:r>
              <a:rPr lang="fr-FR" dirty="0"/>
              <a:t>impossibilité d’accéder aux soins dont ils ont besoin </a:t>
            </a:r>
            <a:r>
              <a:rPr lang="fr-FR" dirty="0" smtClean="0"/>
              <a:t>;</a:t>
            </a:r>
          </a:p>
          <a:p>
            <a:pPr marL="342900" indent="-342900" algn="just">
              <a:buFontTx/>
              <a:buChar char="-"/>
            </a:pPr>
            <a:r>
              <a:rPr lang="fr-FR" dirty="0" smtClean="0"/>
              <a:t>un </a:t>
            </a:r>
            <a:r>
              <a:rPr lang="fr-FR" dirty="0"/>
              <a:t>refus de soins les conduisant à abandonner leurs soins</a:t>
            </a:r>
            <a:r>
              <a:rPr lang="fr-FR" dirty="0" smtClean="0"/>
              <a:t>.</a:t>
            </a:r>
          </a:p>
          <a:p>
            <a:pPr marL="342900" indent="-342900" algn="just">
              <a:buFontTx/>
              <a:buChar char="-"/>
            </a:pPr>
            <a:endParaRPr lang="fr-FR" dirty="0"/>
          </a:p>
          <a:p>
            <a:pPr algn="just"/>
            <a:r>
              <a:rPr lang="fr-FR" dirty="0"/>
              <a:t>Ces résultats soulignent la </a:t>
            </a:r>
            <a:r>
              <a:rPr lang="fr-FR" b="1" dirty="0"/>
              <a:t>nécessité d’améliorer la prise en charge des patients</a:t>
            </a:r>
            <a:r>
              <a:rPr lang="fr-FR" dirty="0"/>
              <a:t> en situation de handicap afin de faciliter l’accès aux soins.</a:t>
            </a:r>
          </a:p>
          <a:p>
            <a:pPr algn="just"/>
            <a:r>
              <a:rPr lang="fr-FR" dirty="0">
                <a:hlinkClick r:id="rId3" tooltip="Site handifaction - Résultats du baromètre handifaction par région (nouvelle fenêtre)"/>
              </a:rPr>
              <a:t>Consulter les résultats détaillés du dernier trimestre.</a:t>
            </a:r>
            <a:endParaRPr lang="fr-FR" dirty="0"/>
          </a:p>
          <a:p>
            <a:pPr algn="just"/>
            <a:endParaRPr lang="fr-FR" dirty="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19</a:t>
            </a:fld>
            <a:endParaRPr lang="fr-FR" dirty="0"/>
          </a:p>
        </p:txBody>
      </p:sp>
      <p:sp>
        <p:nvSpPr>
          <p:cNvPr id="4" name="Titre 3"/>
          <p:cNvSpPr>
            <a:spLocks noGrp="1"/>
          </p:cNvSpPr>
          <p:nvPr>
            <p:ph type="title"/>
          </p:nvPr>
        </p:nvSpPr>
        <p:spPr/>
        <p:txBody>
          <a:bodyPr/>
          <a:lstStyle/>
          <a:p>
            <a:r>
              <a:rPr lang="fr-FR" dirty="0" smtClean="0"/>
              <a:t>Campagne nationale Handifaction lancée le 3 décembre</a:t>
            </a:r>
            <a:endParaRPr lang="fr-FR" dirty="0"/>
          </a:p>
        </p:txBody>
      </p:sp>
    </p:spTree>
    <p:extLst>
      <p:ext uri="{BB962C8B-B14F-4D97-AF65-F5344CB8AC3E}">
        <p14:creationId xmlns:p14="http://schemas.microsoft.com/office/powerpoint/2010/main" val="3658837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texte 2"/>
          <p:cNvSpPr>
            <a:spLocks noGrp="1"/>
          </p:cNvSpPr>
          <p:nvPr>
            <p:ph type="body" idx="1"/>
          </p:nvPr>
        </p:nvSpPr>
        <p:spPr/>
        <p:txBody>
          <a:bodyPr/>
          <a:lstStyle/>
          <a:p>
            <a:r>
              <a:rPr lang="fr-FR" dirty="0" smtClean="0"/>
              <a:t>01</a:t>
            </a:r>
            <a:endParaRPr lang="fr-FR" dirty="0"/>
          </a:p>
        </p:txBody>
      </p:sp>
      <p:sp>
        <p:nvSpPr>
          <p:cNvPr id="4" name="Espace réservé du texte 3"/>
          <p:cNvSpPr>
            <a:spLocks noGrp="1"/>
          </p:cNvSpPr>
          <p:nvPr>
            <p:ph type="body" sz="quarter" idx="3"/>
          </p:nvPr>
        </p:nvSpPr>
        <p:spPr>
          <a:xfrm>
            <a:off x="3195322" y="1808727"/>
            <a:ext cx="3600000" cy="462714"/>
          </a:xfrm>
        </p:spPr>
        <p:txBody>
          <a:bodyPr>
            <a:noAutofit/>
          </a:bodyPr>
          <a:lstStyle/>
          <a:p>
            <a:r>
              <a:rPr lang="fr-FR" sz="1400" dirty="0" smtClean="0"/>
              <a:t>Validation du compte-rendu du 02/07/2024</a:t>
            </a:r>
            <a:endParaRPr lang="fr-FR" sz="1400" dirty="0"/>
          </a:p>
        </p:txBody>
      </p:sp>
      <p:sp>
        <p:nvSpPr>
          <p:cNvPr id="5" name="Espace réservé du texte 4"/>
          <p:cNvSpPr>
            <a:spLocks noGrp="1"/>
          </p:cNvSpPr>
          <p:nvPr>
            <p:ph type="body" idx="13"/>
          </p:nvPr>
        </p:nvSpPr>
        <p:spPr/>
        <p:txBody>
          <a:bodyPr>
            <a:normAutofit fontScale="92500" lnSpcReduction="20000"/>
          </a:bodyPr>
          <a:lstStyle/>
          <a:p>
            <a:r>
              <a:rPr lang="fr-FR" dirty="0" smtClean="0"/>
              <a:t>02</a:t>
            </a:r>
            <a:endParaRPr lang="fr-FR" dirty="0"/>
          </a:p>
        </p:txBody>
      </p:sp>
      <p:sp>
        <p:nvSpPr>
          <p:cNvPr id="6" name="Espace réservé du texte 5"/>
          <p:cNvSpPr>
            <a:spLocks noGrp="1"/>
          </p:cNvSpPr>
          <p:nvPr>
            <p:ph type="body" sz="quarter" idx="14"/>
          </p:nvPr>
        </p:nvSpPr>
        <p:spPr/>
        <p:txBody>
          <a:bodyPr>
            <a:normAutofit fontScale="85000" lnSpcReduction="10000"/>
          </a:bodyPr>
          <a:lstStyle/>
          <a:p>
            <a:r>
              <a:rPr lang="fr-FR" dirty="0" smtClean="0"/>
              <a:t>Analyse des dépenses de santé</a:t>
            </a:r>
            <a:endParaRPr lang="fr-FR" dirty="0"/>
          </a:p>
        </p:txBody>
      </p:sp>
      <p:sp>
        <p:nvSpPr>
          <p:cNvPr id="7" name="Espace réservé du texte 6"/>
          <p:cNvSpPr>
            <a:spLocks noGrp="1"/>
          </p:cNvSpPr>
          <p:nvPr>
            <p:ph type="body" idx="15"/>
          </p:nvPr>
        </p:nvSpPr>
        <p:spPr/>
        <p:txBody>
          <a:bodyPr>
            <a:normAutofit fontScale="92500" lnSpcReduction="20000"/>
          </a:bodyPr>
          <a:lstStyle/>
          <a:p>
            <a:r>
              <a:rPr lang="fr-FR" dirty="0" smtClean="0"/>
              <a:t>03</a:t>
            </a:r>
            <a:endParaRPr lang="fr-FR" dirty="0"/>
          </a:p>
        </p:txBody>
      </p:sp>
      <p:sp>
        <p:nvSpPr>
          <p:cNvPr id="8" name="Espace réservé du texte 7"/>
          <p:cNvSpPr>
            <a:spLocks noGrp="1"/>
          </p:cNvSpPr>
          <p:nvPr>
            <p:ph type="body" sz="quarter" idx="16"/>
          </p:nvPr>
        </p:nvSpPr>
        <p:spPr>
          <a:xfrm>
            <a:off x="3198747" y="3712616"/>
            <a:ext cx="3600000" cy="360000"/>
          </a:xfrm>
        </p:spPr>
        <p:txBody>
          <a:bodyPr>
            <a:noAutofit/>
          </a:bodyPr>
          <a:lstStyle/>
          <a:p>
            <a:r>
              <a:rPr lang="fr-FR" sz="1400" dirty="0" smtClean="0"/>
              <a:t>Actualités réglementaires</a:t>
            </a:r>
          </a:p>
          <a:p>
            <a:r>
              <a:rPr lang="fr-FR" sz="1400" dirty="0" smtClean="0"/>
              <a:t>Et conventionnelles</a:t>
            </a:r>
            <a:endParaRPr lang="fr-FR" sz="1400" dirty="0"/>
          </a:p>
        </p:txBody>
      </p:sp>
      <p:sp>
        <p:nvSpPr>
          <p:cNvPr id="9" name="Espace réservé du texte 8"/>
          <p:cNvSpPr>
            <a:spLocks noGrp="1"/>
          </p:cNvSpPr>
          <p:nvPr>
            <p:ph type="body" idx="17"/>
          </p:nvPr>
        </p:nvSpPr>
        <p:spPr/>
        <p:txBody>
          <a:bodyPr>
            <a:normAutofit fontScale="92500" lnSpcReduction="20000"/>
          </a:bodyPr>
          <a:lstStyle/>
          <a:p>
            <a:r>
              <a:rPr lang="fr-FR" dirty="0" smtClean="0"/>
              <a:t>04</a:t>
            </a:r>
            <a:endParaRPr lang="fr-FR" dirty="0"/>
          </a:p>
        </p:txBody>
      </p:sp>
      <p:sp>
        <p:nvSpPr>
          <p:cNvPr id="10" name="Espace réservé du texte 9"/>
          <p:cNvSpPr>
            <a:spLocks noGrp="1"/>
          </p:cNvSpPr>
          <p:nvPr>
            <p:ph type="body" sz="quarter" idx="18"/>
          </p:nvPr>
        </p:nvSpPr>
        <p:spPr/>
        <p:txBody>
          <a:bodyPr>
            <a:noAutofit/>
          </a:bodyPr>
          <a:lstStyle/>
          <a:p>
            <a:r>
              <a:rPr lang="fr-FR" sz="1400" dirty="0" smtClean="0"/>
              <a:t>Actualités locales et régionales</a:t>
            </a:r>
            <a:endParaRPr lang="fr-FR" sz="1400" dirty="0"/>
          </a:p>
        </p:txBody>
      </p:sp>
      <p:sp>
        <p:nvSpPr>
          <p:cNvPr id="11" name="Espace réservé du texte 10"/>
          <p:cNvSpPr>
            <a:spLocks noGrp="1"/>
          </p:cNvSpPr>
          <p:nvPr>
            <p:ph type="body" idx="19"/>
          </p:nvPr>
        </p:nvSpPr>
        <p:spPr/>
        <p:txBody>
          <a:bodyPr>
            <a:normAutofit fontScale="92500" lnSpcReduction="20000"/>
          </a:bodyPr>
          <a:lstStyle/>
          <a:p>
            <a:r>
              <a:rPr lang="fr-FR" dirty="0" smtClean="0"/>
              <a:t>05</a:t>
            </a:r>
            <a:endParaRPr lang="fr-FR" dirty="0"/>
          </a:p>
        </p:txBody>
      </p:sp>
      <p:sp>
        <p:nvSpPr>
          <p:cNvPr id="12" name="Espace réservé du texte 11"/>
          <p:cNvSpPr>
            <a:spLocks noGrp="1"/>
          </p:cNvSpPr>
          <p:nvPr>
            <p:ph type="body" sz="quarter" idx="20"/>
          </p:nvPr>
        </p:nvSpPr>
        <p:spPr/>
        <p:txBody>
          <a:bodyPr/>
          <a:lstStyle/>
          <a:p>
            <a:r>
              <a:rPr lang="fr-FR" dirty="0" smtClean="0"/>
              <a:t>Points divers</a:t>
            </a:r>
            <a:endParaRPr lang="fr-FR" dirty="0"/>
          </a:p>
        </p:txBody>
      </p:sp>
      <p:sp>
        <p:nvSpPr>
          <p:cNvPr id="17" name="Espace réservé du numéro de diapositive 16"/>
          <p:cNvSpPr>
            <a:spLocks noGrp="1"/>
          </p:cNvSpPr>
          <p:nvPr>
            <p:ph type="sldNum" sz="quarter" idx="28"/>
          </p:nvPr>
        </p:nvSpPr>
        <p:spPr/>
        <p:txBody>
          <a:bodyPr/>
          <a:lstStyle/>
          <a:p>
            <a:fld id="{975A587B-5814-4D9B-9598-FE9CB954CB01}" type="slidenum">
              <a:rPr lang="fr-FR" smtClean="0"/>
              <a:pPr/>
              <a:t>2</a:t>
            </a:fld>
            <a:endParaRPr lang="fr-FR" dirty="0"/>
          </a:p>
        </p:txBody>
      </p:sp>
      <p:sp>
        <p:nvSpPr>
          <p:cNvPr id="18" name="Espace réservé du texte 17"/>
          <p:cNvSpPr>
            <a:spLocks noGrp="1"/>
          </p:cNvSpPr>
          <p:nvPr>
            <p:ph type="body" sz="quarter" idx="27"/>
          </p:nvPr>
        </p:nvSpPr>
        <p:spPr/>
        <p:txBody>
          <a:bodyPr/>
          <a:lstStyle/>
          <a:p>
            <a:endParaRPr lang="fr-FR" dirty="0"/>
          </a:p>
        </p:txBody>
      </p:sp>
      <p:sp>
        <p:nvSpPr>
          <p:cNvPr id="19" name="Espace réservé du texte 18"/>
          <p:cNvSpPr>
            <a:spLocks noGrp="1"/>
          </p:cNvSpPr>
          <p:nvPr>
            <p:ph type="body" sz="quarter" idx="29"/>
          </p:nvPr>
        </p:nvSpPr>
        <p:spPr/>
        <p:txBody>
          <a:bodyPr/>
          <a:lstStyle/>
          <a:p>
            <a:endParaRPr lang="fr-FR" dirty="0"/>
          </a:p>
        </p:txBody>
      </p:sp>
      <p:sp>
        <p:nvSpPr>
          <p:cNvPr id="20" name="Espace réservé du texte 19"/>
          <p:cNvSpPr>
            <a:spLocks noGrp="1"/>
          </p:cNvSpPr>
          <p:nvPr>
            <p:ph type="body" sz="quarter" idx="30"/>
          </p:nvPr>
        </p:nvSpPr>
        <p:spPr/>
        <p:txBody>
          <a:bodyPr/>
          <a:lstStyle/>
          <a:p>
            <a:endParaRPr lang="fr-FR" dirty="0"/>
          </a:p>
        </p:txBody>
      </p:sp>
      <p:sp>
        <p:nvSpPr>
          <p:cNvPr id="21" name="Espace réservé du texte 20"/>
          <p:cNvSpPr>
            <a:spLocks noGrp="1"/>
          </p:cNvSpPr>
          <p:nvPr>
            <p:ph type="body" sz="quarter" idx="31"/>
          </p:nvPr>
        </p:nvSpPr>
        <p:spPr/>
        <p:txBody>
          <a:bodyPr/>
          <a:lstStyle/>
          <a:p>
            <a:endParaRPr lang="fr-FR" dirty="0"/>
          </a:p>
        </p:txBody>
      </p:sp>
      <p:sp>
        <p:nvSpPr>
          <p:cNvPr id="22" name="Espace réservé du texte 21"/>
          <p:cNvSpPr>
            <a:spLocks noGrp="1"/>
          </p:cNvSpPr>
          <p:nvPr>
            <p:ph type="body" sz="quarter" idx="32"/>
          </p:nvPr>
        </p:nvSpPr>
        <p:spPr/>
        <p:txBody>
          <a:bodyPr/>
          <a:lstStyle/>
          <a:p>
            <a:endParaRPr lang="fr-FR" dirty="0"/>
          </a:p>
        </p:txBody>
      </p:sp>
    </p:spTree>
    <p:extLst>
      <p:ext uri="{BB962C8B-B14F-4D97-AF65-F5344CB8AC3E}">
        <p14:creationId xmlns:p14="http://schemas.microsoft.com/office/powerpoint/2010/main" val="193717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848579"/>
            <a:ext cx="11020858" cy="4142084"/>
          </a:xfrm>
        </p:spPr>
        <p:txBody>
          <a:bodyPr>
            <a:normAutofit fontScale="92500" lnSpcReduction="20000"/>
          </a:bodyPr>
          <a:lstStyle/>
          <a:p>
            <a:pPr algn="just"/>
            <a:r>
              <a:rPr lang="fr-FR" dirty="0"/>
              <a:t>Afin d'accompagner les patients en situation de handicap dans leur prise en charge, les professionnels de santé disposent de différents outils </a:t>
            </a:r>
            <a:r>
              <a:rPr lang="fr-FR" dirty="0" smtClean="0"/>
              <a:t>:</a:t>
            </a:r>
          </a:p>
          <a:p>
            <a:pPr algn="just"/>
            <a:endParaRPr lang="fr-FR" dirty="0"/>
          </a:p>
          <a:p>
            <a:pPr marL="342900" indent="-342900" algn="just">
              <a:buFontTx/>
              <a:buChar char="-"/>
            </a:pPr>
            <a:r>
              <a:rPr lang="fr-FR" dirty="0" smtClean="0">
                <a:hlinkClick r:id="rId2"/>
              </a:rPr>
              <a:t>HandiConnect</a:t>
            </a:r>
            <a:r>
              <a:rPr lang="fr-FR" dirty="0"/>
              <a:t>, le site ressources pour aider les professionnels de santé dans leur pratique quotidienne avec des fiches-conseils organisées par situation de handicap et par thématique, ainsi que des formations sur l'accueil et le suivi spécifique des personnes en situation de handicap </a:t>
            </a:r>
            <a:r>
              <a:rPr lang="fr-FR" dirty="0" smtClean="0"/>
              <a:t>;</a:t>
            </a:r>
          </a:p>
          <a:p>
            <a:pPr marL="342900" indent="-342900" algn="just">
              <a:buFontTx/>
              <a:buChar char="-"/>
            </a:pPr>
            <a:endParaRPr lang="fr-FR" dirty="0" smtClean="0"/>
          </a:p>
          <a:p>
            <a:pPr marL="342900" indent="-342900" algn="just">
              <a:buFontTx/>
              <a:buChar char="-"/>
            </a:pPr>
            <a:r>
              <a:rPr lang="fr-FR" dirty="0" smtClean="0"/>
              <a:t>les </a:t>
            </a:r>
            <a:r>
              <a:rPr lang="fr-FR" dirty="0"/>
              <a:t>fiches </a:t>
            </a:r>
            <a:r>
              <a:rPr lang="fr-FR" dirty="0">
                <a:hlinkClick r:id="rId3" tooltip="SantéBD (nouvelle fenêtre)"/>
              </a:rPr>
              <a:t>SantéBD</a:t>
            </a:r>
            <a:r>
              <a:rPr lang="fr-FR" dirty="0"/>
              <a:t>, des supports pédagogiques adaptés pour faciliter la communication avec les patients et les personnes en situation de handicap ainsi que leurs accompagnants </a:t>
            </a:r>
            <a:r>
              <a:rPr lang="fr-FR" dirty="0" smtClean="0"/>
              <a:t>;</a:t>
            </a:r>
          </a:p>
          <a:p>
            <a:pPr marL="342900" indent="-342900" algn="just">
              <a:buFontTx/>
              <a:buChar char="-"/>
            </a:pPr>
            <a:endParaRPr lang="fr-FR" dirty="0">
              <a:hlinkClick r:id="rId4" tooltip="Santé.fr - annuaire de l'accessibilité des cabinets (nouvelle fenêtre)"/>
            </a:endParaRPr>
          </a:p>
          <a:p>
            <a:pPr marL="342900" indent="-342900" algn="just">
              <a:buFontTx/>
              <a:buChar char="-"/>
            </a:pPr>
            <a:r>
              <a:rPr lang="fr-FR" dirty="0" smtClean="0">
                <a:hlinkClick r:id="rId4" tooltip="Santé.fr - annuaire de l'accessibilité des cabinets (nouvelle fenêtre)"/>
              </a:rPr>
              <a:t>l’annuaire </a:t>
            </a:r>
            <a:r>
              <a:rPr lang="fr-FR" dirty="0">
                <a:hlinkClick r:id="rId4" tooltip="Santé.fr - annuaire de l'accessibilité des cabinets (nouvelle fenêtre)"/>
              </a:rPr>
              <a:t>de l'accessibilité Santé.fr</a:t>
            </a:r>
            <a:r>
              <a:rPr lang="fr-FR" dirty="0"/>
              <a:t>, pour valoriser l’accessibilité des lieux d'exercice et de soins en ville par besoin spécifique.</a:t>
            </a:r>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20</a:t>
            </a:fld>
            <a:endParaRPr lang="fr-FR" dirty="0"/>
          </a:p>
        </p:txBody>
      </p:sp>
      <p:sp>
        <p:nvSpPr>
          <p:cNvPr id="4" name="Titre 3"/>
          <p:cNvSpPr>
            <a:spLocks noGrp="1"/>
          </p:cNvSpPr>
          <p:nvPr>
            <p:ph type="title"/>
          </p:nvPr>
        </p:nvSpPr>
        <p:spPr/>
        <p:txBody>
          <a:bodyPr/>
          <a:lstStyle/>
          <a:p>
            <a:r>
              <a:rPr lang="fr-FR" dirty="0" smtClean="0"/>
              <a:t>Handifaction: des outils pour les professionnels</a:t>
            </a:r>
            <a:endParaRPr lang="fr-FR" dirty="0"/>
          </a:p>
        </p:txBody>
      </p:sp>
    </p:spTree>
    <p:extLst>
      <p:ext uri="{BB962C8B-B14F-4D97-AF65-F5344CB8AC3E}">
        <p14:creationId xmlns:p14="http://schemas.microsoft.com/office/powerpoint/2010/main" val="945199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785092" y="2087563"/>
            <a:ext cx="10910022" cy="3767137"/>
          </a:xfrm>
        </p:spPr>
        <p:txBody>
          <a:bodyPr>
            <a:normAutofit/>
          </a:bodyPr>
          <a:lstStyle/>
          <a:p>
            <a:pPr algn="just"/>
            <a:endParaRPr lang="fr-FR" dirty="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21</a:t>
            </a:fld>
            <a:endParaRPr lang="fr-FR" dirty="0"/>
          </a:p>
        </p:txBody>
      </p:sp>
      <p:sp>
        <p:nvSpPr>
          <p:cNvPr id="4" name="Titre 3"/>
          <p:cNvSpPr>
            <a:spLocks noGrp="1"/>
          </p:cNvSpPr>
          <p:nvPr>
            <p:ph type="title"/>
          </p:nvPr>
        </p:nvSpPr>
        <p:spPr>
          <a:xfrm>
            <a:off x="395469" y="162270"/>
            <a:ext cx="11196000" cy="687476"/>
          </a:xfrm>
        </p:spPr>
        <p:txBody>
          <a:bodyPr/>
          <a:lstStyle/>
          <a:p>
            <a:r>
              <a:rPr lang="fr-FR" dirty="0" smtClean="0"/>
              <a:t>Campagne nationale Handifaction résultats régionaux</a:t>
            </a:r>
            <a:endParaRPr lang="fr-FR" dirty="0"/>
          </a:p>
        </p:txBody>
      </p:sp>
      <p:pic>
        <p:nvPicPr>
          <p:cNvPr id="5" name="Image 4"/>
          <p:cNvPicPr>
            <a:picLocks noChangeAspect="1"/>
          </p:cNvPicPr>
          <p:nvPr/>
        </p:nvPicPr>
        <p:blipFill>
          <a:blip r:embed="rId2"/>
          <a:stretch>
            <a:fillRect/>
          </a:stretch>
        </p:blipFill>
        <p:spPr>
          <a:xfrm>
            <a:off x="234741" y="1080654"/>
            <a:ext cx="7923010" cy="5360077"/>
          </a:xfrm>
          <a:prstGeom prst="rect">
            <a:avLst/>
          </a:prstGeom>
        </p:spPr>
      </p:pic>
      <p:sp>
        <p:nvSpPr>
          <p:cNvPr id="6" name="ZoneTexte 5"/>
          <p:cNvSpPr txBox="1"/>
          <p:nvPr/>
        </p:nvSpPr>
        <p:spPr>
          <a:xfrm>
            <a:off x="8460509" y="1958109"/>
            <a:ext cx="3519055" cy="646331"/>
          </a:xfrm>
          <a:prstGeom prst="rect">
            <a:avLst/>
          </a:prstGeom>
          <a:noFill/>
        </p:spPr>
        <p:txBody>
          <a:bodyPr wrap="square" rtlCol="0">
            <a:spAutoFit/>
          </a:bodyPr>
          <a:lstStyle/>
          <a:p>
            <a:r>
              <a:rPr lang="fr-FR" dirty="0" smtClean="0">
                <a:hlinkClick r:id="rId3" action="ppaction://hlinkfile"/>
              </a:rPr>
              <a:t>Handifaction_2024-10_region-Bourgogne-Franche-Comté.pdf</a:t>
            </a:r>
            <a:endParaRPr lang="fr-FR" dirty="0"/>
          </a:p>
        </p:txBody>
      </p:sp>
    </p:spTree>
    <p:extLst>
      <p:ext uri="{BB962C8B-B14F-4D97-AF65-F5344CB8AC3E}">
        <p14:creationId xmlns:p14="http://schemas.microsoft.com/office/powerpoint/2010/main" val="113495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1" y="1764144"/>
            <a:ext cx="6973558" cy="4849091"/>
          </a:xfrm>
        </p:spPr>
        <p:txBody>
          <a:bodyPr>
            <a:normAutofit/>
          </a:bodyPr>
          <a:lstStyle/>
          <a:p>
            <a:pPr algn="just"/>
            <a:endParaRPr lang="fr-FR" dirty="0" smtClean="0">
              <a:solidFill>
                <a:schemeClr val="tx1">
                  <a:lumMod val="75000"/>
                </a:schemeClr>
              </a:solidFill>
            </a:endParaRPr>
          </a:p>
          <a:p>
            <a:pPr algn="just"/>
            <a:r>
              <a:rPr lang="fr-FR" dirty="0" smtClean="0">
                <a:solidFill>
                  <a:schemeClr val="tx1">
                    <a:lumMod val="75000"/>
                  </a:schemeClr>
                </a:solidFill>
              </a:rPr>
              <a:t>Résultats nationaux à fin septembre 2024</a:t>
            </a:r>
          </a:p>
          <a:p>
            <a:pPr algn="just"/>
            <a:endParaRPr lang="fr-FR" dirty="0">
              <a:solidFill>
                <a:schemeClr val="tx1">
                  <a:lumMod val="75000"/>
                </a:schemeClr>
              </a:solidFill>
            </a:endParaRPr>
          </a:p>
          <a:p>
            <a:pPr algn="just"/>
            <a:endParaRPr lang="fr-FR" dirty="0">
              <a:solidFill>
                <a:schemeClr val="tx1">
                  <a:lumMod val="75000"/>
                </a:schemeClr>
              </a:solidFill>
            </a:endParaRPr>
          </a:p>
          <a:p>
            <a:pPr algn="just"/>
            <a:endParaRPr lang="fr-FR" dirty="0" smtClean="0">
              <a:solidFill>
                <a:schemeClr val="tx1">
                  <a:lumMod val="75000"/>
                </a:schemeClr>
              </a:solidFill>
            </a:endParaRPr>
          </a:p>
          <a:p>
            <a:pPr algn="just"/>
            <a:endParaRPr lang="fr-FR" dirty="0">
              <a:solidFill>
                <a:schemeClr val="tx1">
                  <a:lumMod val="75000"/>
                </a:schemeClr>
              </a:solidFill>
            </a:endParaRPr>
          </a:p>
          <a:p>
            <a:pPr algn="just"/>
            <a:endParaRPr lang="fr-FR" dirty="0" smtClean="0">
              <a:solidFill>
                <a:schemeClr val="tx1">
                  <a:lumMod val="75000"/>
                </a:schemeClr>
              </a:solidFill>
            </a:endParaRPr>
          </a:p>
          <a:p>
            <a:pPr algn="just"/>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22</a:t>
            </a:fld>
            <a:endParaRPr lang="fr-FR" dirty="0"/>
          </a:p>
        </p:txBody>
      </p:sp>
      <p:sp>
        <p:nvSpPr>
          <p:cNvPr id="4" name="Titre 3"/>
          <p:cNvSpPr>
            <a:spLocks noGrp="1"/>
          </p:cNvSpPr>
          <p:nvPr>
            <p:ph type="title"/>
          </p:nvPr>
        </p:nvSpPr>
        <p:spPr/>
        <p:txBody>
          <a:bodyPr/>
          <a:lstStyle/>
          <a:p>
            <a:r>
              <a:rPr lang="fr-FR" dirty="0" smtClean="0"/>
              <a:t>Certificat de décès- point de situation national et local</a:t>
            </a:r>
            <a:endParaRPr lang="fr-FR" dirty="0"/>
          </a:p>
        </p:txBody>
      </p:sp>
      <p:pic>
        <p:nvPicPr>
          <p:cNvPr id="5" name="Image 4"/>
          <p:cNvPicPr>
            <a:picLocks noChangeAspect="1"/>
          </p:cNvPicPr>
          <p:nvPr/>
        </p:nvPicPr>
        <p:blipFill>
          <a:blip r:embed="rId2"/>
          <a:stretch>
            <a:fillRect/>
          </a:stretch>
        </p:blipFill>
        <p:spPr>
          <a:xfrm>
            <a:off x="574259" y="2918665"/>
            <a:ext cx="3881978" cy="3156433"/>
          </a:xfrm>
          <a:prstGeom prst="rect">
            <a:avLst/>
          </a:prstGeom>
        </p:spPr>
      </p:pic>
      <p:pic>
        <p:nvPicPr>
          <p:cNvPr id="6" name="Image 5"/>
          <p:cNvPicPr>
            <a:picLocks noChangeAspect="1"/>
          </p:cNvPicPr>
          <p:nvPr/>
        </p:nvPicPr>
        <p:blipFill>
          <a:blip r:embed="rId3"/>
          <a:stretch>
            <a:fillRect/>
          </a:stretch>
        </p:blipFill>
        <p:spPr>
          <a:xfrm>
            <a:off x="4456237" y="2712531"/>
            <a:ext cx="2886849" cy="3517116"/>
          </a:xfrm>
          <a:prstGeom prst="rect">
            <a:avLst/>
          </a:prstGeom>
        </p:spPr>
      </p:pic>
      <p:sp>
        <p:nvSpPr>
          <p:cNvPr id="7" name="ZoneTexte 6"/>
          <p:cNvSpPr txBox="1"/>
          <p:nvPr/>
        </p:nvSpPr>
        <p:spPr>
          <a:xfrm>
            <a:off x="7730836" y="2309091"/>
            <a:ext cx="3963824" cy="1754326"/>
          </a:xfrm>
          <a:prstGeom prst="rect">
            <a:avLst/>
          </a:prstGeom>
          <a:noFill/>
        </p:spPr>
        <p:txBody>
          <a:bodyPr wrap="square" rtlCol="0">
            <a:spAutoFit/>
          </a:bodyPr>
          <a:lstStyle/>
          <a:p>
            <a:r>
              <a:rPr lang="fr-FR" dirty="0" smtClean="0"/>
              <a:t>Suivi local:</a:t>
            </a:r>
          </a:p>
          <a:p>
            <a:endParaRPr lang="fr-FR" dirty="0"/>
          </a:p>
          <a:p>
            <a:r>
              <a:rPr lang="fr-FR" dirty="0" smtClean="0"/>
              <a:t>A ce jour, 2 certificats de décès ont été transmis à la CPAM de Belfort et ont fait l’objet d’une prise en charge.</a:t>
            </a:r>
          </a:p>
          <a:p>
            <a:endParaRPr lang="fr-FR" dirty="0"/>
          </a:p>
        </p:txBody>
      </p:sp>
    </p:spTree>
    <p:extLst>
      <p:ext uri="{BB962C8B-B14F-4D97-AF65-F5344CB8AC3E}">
        <p14:creationId xmlns:p14="http://schemas.microsoft.com/office/powerpoint/2010/main" val="3560823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932874" y="2087563"/>
            <a:ext cx="10762240" cy="3767137"/>
          </a:xfrm>
        </p:spPr>
        <p:txBody>
          <a:bodyPr/>
          <a:lstStyle/>
          <a:p>
            <a:endParaRPr lang="fr-FR" dirty="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23</a:t>
            </a:fld>
            <a:endParaRPr lang="fr-FR" dirty="0"/>
          </a:p>
        </p:txBody>
      </p:sp>
      <p:sp>
        <p:nvSpPr>
          <p:cNvPr id="4" name="Titre 3"/>
          <p:cNvSpPr>
            <a:spLocks noGrp="1"/>
          </p:cNvSpPr>
          <p:nvPr>
            <p:ph type="title"/>
          </p:nvPr>
        </p:nvSpPr>
        <p:spPr>
          <a:xfrm>
            <a:off x="341743" y="125325"/>
            <a:ext cx="11196000" cy="718430"/>
          </a:xfrm>
        </p:spPr>
        <p:txBody>
          <a:bodyPr>
            <a:normAutofit fontScale="90000"/>
          </a:bodyPr>
          <a:lstStyle/>
          <a:p>
            <a:r>
              <a:rPr lang="fr-FR" dirty="0" smtClean="0"/>
              <a:t>Forfait d’aide à la modernisation et à l’informatisation du cabinet (FAMI)</a:t>
            </a:r>
            <a:endParaRPr lang="fr-FR" dirty="0"/>
          </a:p>
        </p:txBody>
      </p:sp>
      <p:sp>
        <p:nvSpPr>
          <p:cNvPr id="6" name="ZoneTexte 5"/>
          <p:cNvSpPr txBox="1"/>
          <p:nvPr/>
        </p:nvSpPr>
        <p:spPr>
          <a:xfrm>
            <a:off x="665570" y="5548676"/>
            <a:ext cx="6964569" cy="1107996"/>
          </a:xfrm>
          <a:prstGeom prst="rect">
            <a:avLst/>
          </a:prstGeom>
          <a:noFill/>
        </p:spPr>
        <p:txBody>
          <a:bodyPr wrap="square" rtlCol="0">
            <a:spAutoFit/>
          </a:bodyPr>
          <a:lstStyle/>
          <a:p>
            <a:pPr algn="just"/>
            <a:r>
              <a:rPr lang="fr-FR" sz="1100" b="1" dirty="0">
                <a:solidFill>
                  <a:schemeClr val="tx2"/>
                </a:solidFill>
              </a:rPr>
              <a:t>Les dates d’ouverture du service sont du 13 janvier 2025 au 03 mars 2025. La vérification automatisée des autres indicateurs sera réalisée au 31/12/2024. Nouveautés 2024 </a:t>
            </a:r>
            <a:r>
              <a:rPr lang="fr-FR" sz="1100" dirty="0">
                <a:solidFill>
                  <a:schemeClr val="tx2"/>
                </a:solidFill>
              </a:rPr>
              <a:t>: </a:t>
            </a:r>
          </a:p>
          <a:p>
            <a:pPr marL="171450" indent="-171450" algn="just">
              <a:buFontTx/>
              <a:buChar char="-"/>
            </a:pPr>
            <a:r>
              <a:rPr lang="fr-FR" sz="1100" dirty="0" smtClean="0">
                <a:solidFill>
                  <a:schemeClr val="tx2"/>
                </a:solidFill>
              </a:rPr>
              <a:t>Indicateur </a:t>
            </a:r>
            <a:r>
              <a:rPr lang="fr-FR" sz="1100" dirty="0">
                <a:solidFill>
                  <a:schemeClr val="tx2"/>
                </a:solidFill>
              </a:rPr>
              <a:t>CDC SV : être équipé de la version 1.40 addendum 8 du cahier des charges SESAM-Vitale </a:t>
            </a:r>
          </a:p>
          <a:p>
            <a:pPr marL="171450" indent="-171450" algn="just">
              <a:buFontTx/>
              <a:buChar char="-"/>
            </a:pPr>
            <a:r>
              <a:rPr lang="fr-FR" sz="1100" dirty="0" smtClean="0">
                <a:solidFill>
                  <a:schemeClr val="tx2"/>
                </a:solidFill>
              </a:rPr>
              <a:t>Indicateur </a:t>
            </a:r>
            <a:r>
              <a:rPr lang="fr-FR" sz="1100" dirty="0">
                <a:solidFill>
                  <a:schemeClr val="tx2"/>
                </a:solidFill>
              </a:rPr>
              <a:t>implication dans une démarche de prise en charge coordonnée des patients : indicateur complémentaire </a:t>
            </a:r>
            <a:endParaRPr lang="fr-FR" sz="1100" dirty="0" smtClean="0">
              <a:solidFill>
                <a:schemeClr val="tx2"/>
              </a:solidFill>
            </a:endParaRPr>
          </a:p>
          <a:p>
            <a:pPr marL="171450" indent="-171450" algn="just">
              <a:buFontTx/>
              <a:buChar char="-"/>
            </a:pPr>
            <a:endParaRPr lang="fr-FR" sz="1100" dirty="0">
              <a:solidFill>
                <a:schemeClr val="tx2"/>
              </a:solidFill>
            </a:endParaRPr>
          </a:p>
        </p:txBody>
      </p:sp>
      <p:pic>
        <p:nvPicPr>
          <p:cNvPr id="7" name="Image 6"/>
          <p:cNvPicPr>
            <a:picLocks noChangeAspect="1"/>
          </p:cNvPicPr>
          <p:nvPr/>
        </p:nvPicPr>
        <p:blipFill>
          <a:blip r:embed="rId2"/>
          <a:stretch>
            <a:fillRect/>
          </a:stretch>
        </p:blipFill>
        <p:spPr>
          <a:xfrm>
            <a:off x="395469" y="1064022"/>
            <a:ext cx="6930072" cy="3585329"/>
          </a:xfrm>
          <a:prstGeom prst="rect">
            <a:avLst/>
          </a:prstGeom>
        </p:spPr>
      </p:pic>
      <p:pic>
        <p:nvPicPr>
          <p:cNvPr id="8" name="Image 7"/>
          <p:cNvPicPr>
            <a:picLocks noChangeAspect="1"/>
          </p:cNvPicPr>
          <p:nvPr/>
        </p:nvPicPr>
        <p:blipFill>
          <a:blip r:embed="rId3"/>
          <a:stretch>
            <a:fillRect/>
          </a:stretch>
        </p:blipFill>
        <p:spPr>
          <a:xfrm>
            <a:off x="7407884" y="1457896"/>
            <a:ext cx="4554534" cy="2360223"/>
          </a:xfrm>
          <a:prstGeom prst="rect">
            <a:avLst/>
          </a:prstGeom>
        </p:spPr>
      </p:pic>
      <p:sp>
        <p:nvSpPr>
          <p:cNvPr id="9" name="ZoneTexte 8"/>
          <p:cNvSpPr txBox="1"/>
          <p:nvPr/>
        </p:nvSpPr>
        <p:spPr>
          <a:xfrm>
            <a:off x="7630139" y="4137891"/>
            <a:ext cx="4210879" cy="1938992"/>
          </a:xfrm>
          <a:prstGeom prst="rect">
            <a:avLst/>
          </a:prstGeom>
          <a:noFill/>
        </p:spPr>
        <p:txBody>
          <a:bodyPr wrap="square" rtlCol="0">
            <a:spAutoFit/>
          </a:bodyPr>
          <a:lstStyle/>
          <a:p>
            <a:pPr algn="just"/>
            <a:r>
              <a:rPr lang="fr-FR" sz="1200" dirty="0"/>
              <a:t>Compte tenu de l'activité transverse de coordination réalisée par les IPAL avec les médecins et les autres professionnels de santé, les partenaires conventionnels ont convenu de majorer pour ces professionnels l'indicateur d'exercice coordonné du forfait annuel d'aide à la modernisation.</a:t>
            </a:r>
          </a:p>
          <a:p>
            <a:pPr algn="just"/>
            <a:r>
              <a:rPr lang="fr-FR" sz="1200" dirty="0"/>
              <a:t>La majoration s'élève à 300 € pour les IPAL qui exercent hors zone sous dense médecin, et jusqu'à 1020 € pour les IPAL conventionnées exerçant en zone sous dense médecin.</a:t>
            </a:r>
          </a:p>
        </p:txBody>
      </p:sp>
    </p:spTree>
    <p:extLst>
      <p:ext uri="{BB962C8B-B14F-4D97-AF65-F5344CB8AC3E}">
        <p14:creationId xmlns:p14="http://schemas.microsoft.com/office/powerpoint/2010/main" val="3825411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646546" y="2087563"/>
            <a:ext cx="6705600" cy="3767137"/>
          </a:xfrm>
        </p:spPr>
        <p:txBody>
          <a:bodyPr>
            <a:normAutofit fontScale="92500" lnSpcReduction="20000"/>
          </a:bodyPr>
          <a:lstStyle/>
          <a:p>
            <a:pPr algn="just"/>
            <a:r>
              <a:rPr lang="fr-FR" dirty="0"/>
              <a:t>À compter du 2 décembre 2024, l’Assurance Maladie commence à </a:t>
            </a:r>
            <a:r>
              <a:rPr lang="fr-FR" dirty="0" smtClean="0"/>
              <a:t>déployer progressivement </a:t>
            </a:r>
            <a:r>
              <a:rPr lang="fr-FR" dirty="0"/>
              <a:t>le nouveau téléservice amelipro « Réclamations Paiements </a:t>
            </a:r>
            <a:r>
              <a:rPr lang="fr-FR" dirty="0" smtClean="0"/>
              <a:t>».</a:t>
            </a:r>
          </a:p>
          <a:p>
            <a:pPr algn="just"/>
            <a:r>
              <a:rPr lang="fr-FR" dirty="0" smtClean="0"/>
              <a:t>Celui-ci </a:t>
            </a:r>
            <a:r>
              <a:rPr lang="fr-FR" dirty="0"/>
              <a:t>permet aux professionnels de santé de déposer leurs réclamations liées aux facturations et d’en suivre le traitement</a:t>
            </a:r>
            <a:r>
              <a:rPr lang="fr-FR" dirty="0" smtClean="0"/>
              <a:t>.</a:t>
            </a:r>
          </a:p>
          <a:p>
            <a:pPr algn="just"/>
            <a:endParaRPr lang="fr-FR" dirty="0" smtClean="0"/>
          </a:p>
          <a:p>
            <a:pPr algn="just"/>
            <a:r>
              <a:rPr lang="fr-FR" dirty="0" smtClean="0"/>
              <a:t>Ce déploiement sera réalisé en différentes phases, catégorie par catégorie conformément au tableau indiqué.</a:t>
            </a:r>
          </a:p>
          <a:p>
            <a:pPr algn="just"/>
            <a:endParaRPr lang="fr-FR" dirty="0" smtClean="0"/>
          </a:p>
          <a:p>
            <a:pPr algn="just"/>
            <a:r>
              <a:rPr lang="fr-FR" b="1" i="1" dirty="0" smtClean="0"/>
              <a:t>Votre profession bénéficiera de ce téléservice au plus tard à la mi mars 2025</a:t>
            </a:r>
          </a:p>
          <a:p>
            <a:pPr algn="just"/>
            <a:endParaRPr lang="fr-FR" dirty="0" smtClean="0"/>
          </a:p>
          <a:p>
            <a:pPr algn="just"/>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24</a:t>
            </a:fld>
            <a:endParaRPr lang="fr-FR" dirty="0"/>
          </a:p>
        </p:txBody>
      </p:sp>
      <p:sp>
        <p:nvSpPr>
          <p:cNvPr id="4" name="Titre 3"/>
          <p:cNvSpPr>
            <a:spLocks noGrp="1"/>
          </p:cNvSpPr>
          <p:nvPr>
            <p:ph type="title"/>
          </p:nvPr>
        </p:nvSpPr>
        <p:spPr>
          <a:xfrm>
            <a:off x="395469" y="411651"/>
            <a:ext cx="11196000" cy="1114817"/>
          </a:xfrm>
        </p:spPr>
        <p:txBody>
          <a:bodyPr/>
          <a:lstStyle/>
          <a:p>
            <a:r>
              <a:rPr lang="fr-FR" dirty="0" smtClean="0"/>
              <a:t>Téléservice ReclaPS- Généralisation</a:t>
            </a:r>
            <a:endParaRPr lang="fr-FR" dirty="0"/>
          </a:p>
        </p:txBody>
      </p:sp>
      <p:pic>
        <p:nvPicPr>
          <p:cNvPr id="7" name="Image 6"/>
          <p:cNvPicPr>
            <a:picLocks noChangeAspect="1"/>
          </p:cNvPicPr>
          <p:nvPr/>
        </p:nvPicPr>
        <p:blipFill>
          <a:blip r:embed="rId2"/>
          <a:stretch>
            <a:fillRect/>
          </a:stretch>
        </p:blipFill>
        <p:spPr>
          <a:xfrm>
            <a:off x="8040860" y="2181963"/>
            <a:ext cx="3534532" cy="4676037"/>
          </a:xfrm>
          <a:prstGeom prst="rect">
            <a:avLst/>
          </a:prstGeom>
        </p:spPr>
      </p:pic>
    </p:spTree>
    <p:extLst>
      <p:ext uri="{BB962C8B-B14F-4D97-AF65-F5344CB8AC3E}">
        <p14:creationId xmlns:p14="http://schemas.microsoft.com/office/powerpoint/2010/main" val="3354604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2087563"/>
            <a:ext cx="11196453" cy="3767137"/>
          </a:xfrm>
        </p:spPr>
        <p:txBody>
          <a:bodyPr/>
          <a:lstStyle/>
          <a:p>
            <a:pPr algn="just"/>
            <a:r>
              <a:rPr lang="fr-FR" dirty="0"/>
              <a:t>Ce nouveau téléservice est </a:t>
            </a:r>
            <a:r>
              <a:rPr lang="fr-FR" dirty="0" smtClean="0"/>
              <a:t>accessible </a:t>
            </a:r>
            <a:r>
              <a:rPr lang="fr-FR" dirty="0"/>
              <a:t>au niveau de la page d’accueil d’amelipro dans l’encart « Une demande ? ». </a:t>
            </a:r>
          </a:p>
          <a:p>
            <a:pPr algn="just"/>
            <a:r>
              <a:rPr lang="fr-FR" dirty="0"/>
              <a:t>D’une utilisation simple et rapide, il permet une plus grande réactivité dans la prise en compte des réclamations.</a:t>
            </a:r>
          </a:p>
          <a:p>
            <a:pPr algn="just"/>
            <a:r>
              <a:rPr lang="fr-FR" dirty="0"/>
              <a:t>Afin d’obtenir une réponse rapide aux questions ou réclamations, il est conseillé d’utiliser « Réclamations Paiements » au plus tôt en lieu et place des modalités de contact utilisées jusqu’alors.</a:t>
            </a:r>
          </a:p>
          <a:p>
            <a:pPr algn="just"/>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25</a:t>
            </a:fld>
            <a:endParaRPr lang="fr-FR" dirty="0"/>
          </a:p>
        </p:txBody>
      </p:sp>
      <p:sp>
        <p:nvSpPr>
          <p:cNvPr id="4" name="Titre 3"/>
          <p:cNvSpPr>
            <a:spLocks noGrp="1"/>
          </p:cNvSpPr>
          <p:nvPr>
            <p:ph type="title"/>
          </p:nvPr>
        </p:nvSpPr>
        <p:spPr/>
        <p:txBody>
          <a:bodyPr/>
          <a:lstStyle/>
          <a:p>
            <a:r>
              <a:rPr lang="fr-FR" dirty="0" smtClean="0"/>
              <a:t>Téléservice ReclaPS- Généralisation</a:t>
            </a:r>
            <a:endParaRPr lang="fr-FR" dirty="0"/>
          </a:p>
        </p:txBody>
      </p:sp>
    </p:spTree>
    <p:extLst>
      <p:ext uri="{BB962C8B-B14F-4D97-AF65-F5344CB8AC3E}">
        <p14:creationId xmlns:p14="http://schemas.microsoft.com/office/powerpoint/2010/main" val="1644736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63419" y="2087563"/>
            <a:ext cx="4054764" cy="3767137"/>
          </a:xfrm>
        </p:spPr>
        <p:txBody>
          <a:bodyPr/>
          <a:lstStyle/>
          <a:p>
            <a:r>
              <a:rPr lang="fr-FR" b="1" dirty="0"/>
              <a:t>Prérequis </a:t>
            </a:r>
          </a:p>
          <a:p>
            <a:pPr algn="just"/>
            <a:r>
              <a:rPr lang="fr-FR" dirty="0"/>
              <a:t>Disposer d’un compte amelipro. Si ce n’est pas le cas, merci de procéder à sa création en vous rendant directement sur la page d’</a:t>
            </a:r>
            <a:r>
              <a:rPr lang="fr-FR" dirty="0">
                <a:hlinkClick r:id="rId2" tooltip="amelipro (nouvelle fenêtre)"/>
              </a:rPr>
              <a:t>accueil d’amelipro</a:t>
            </a:r>
            <a:r>
              <a:rPr lang="fr-FR" dirty="0"/>
              <a:t>.</a:t>
            </a:r>
          </a:p>
          <a:p>
            <a:pPr algn="just"/>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26</a:t>
            </a:fld>
            <a:endParaRPr lang="fr-FR" dirty="0"/>
          </a:p>
        </p:txBody>
      </p:sp>
      <p:sp>
        <p:nvSpPr>
          <p:cNvPr id="4" name="Titre 3"/>
          <p:cNvSpPr>
            <a:spLocks noGrp="1"/>
          </p:cNvSpPr>
          <p:nvPr>
            <p:ph type="title"/>
          </p:nvPr>
        </p:nvSpPr>
        <p:spPr/>
        <p:txBody>
          <a:bodyPr/>
          <a:lstStyle/>
          <a:p>
            <a:r>
              <a:rPr lang="fr-FR" dirty="0" smtClean="0"/>
              <a:t>Téléservice ReclaPS-Comment utiliser le service?</a:t>
            </a:r>
            <a:endParaRPr lang="fr-FR" dirty="0"/>
          </a:p>
        </p:txBody>
      </p:sp>
      <p:pic>
        <p:nvPicPr>
          <p:cNvPr id="5" name="Image 4"/>
          <p:cNvPicPr>
            <a:picLocks noChangeAspect="1"/>
          </p:cNvPicPr>
          <p:nvPr/>
        </p:nvPicPr>
        <p:blipFill>
          <a:blip r:embed="rId3"/>
          <a:stretch>
            <a:fillRect/>
          </a:stretch>
        </p:blipFill>
        <p:spPr>
          <a:xfrm>
            <a:off x="5334723" y="1609595"/>
            <a:ext cx="4670970" cy="4968629"/>
          </a:xfrm>
          <a:prstGeom prst="rect">
            <a:avLst/>
          </a:prstGeom>
        </p:spPr>
      </p:pic>
    </p:spTree>
    <p:extLst>
      <p:ext uri="{BB962C8B-B14F-4D97-AF65-F5344CB8AC3E}">
        <p14:creationId xmlns:p14="http://schemas.microsoft.com/office/powerpoint/2010/main" val="575103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323273" y="2087563"/>
            <a:ext cx="4137891" cy="3767137"/>
          </a:xfrm>
        </p:spPr>
        <p:txBody>
          <a:bodyPr>
            <a:normAutofit fontScale="92500" lnSpcReduction="10000"/>
          </a:bodyPr>
          <a:lstStyle/>
          <a:p>
            <a:pPr algn="just"/>
            <a:r>
              <a:rPr lang="fr-FR" sz="1800" dirty="0" smtClean="0"/>
              <a:t>1- Saisie </a:t>
            </a:r>
            <a:r>
              <a:rPr lang="fr-FR" sz="1800" dirty="0"/>
              <a:t>de l’identification du patient concerné (numéro de sécurité sociale, nom de l’assuré</a:t>
            </a:r>
            <a:r>
              <a:rPr lang="fr-FR" sz="1800" dirty="0" smtClean="0"/>
              <a:t>…).</a:t>
            </a:r>
          </a:p>
          <a:p>
            <a:pPr algn="just"/>
            <a:r>
              <a:rPr lang="fr-FR" sz="1800" dirty="0" smtClean="0"/>
              <a:t>2- Sélection </a:t>
            </a:r>
            <a:r>
              <a:rPr lang="fr-FR" sz="1800" dirty="0"/>
              <a:t>du motif de la réclamation et des informations relatives aux actes et à la feuille de </a:t>
            </a:r>
            <a:r>
              <a:rPr lang="fr-FR" sz="1800" dirty="0" smtClean="0"/>
              <a:t>soins.</a:t>
            </a:r>
          </a:p>
          <a:p>
            <a:pPr algn="just"/>
            <a:r>
              <a:rPr lang="fr-FR" sz="1800" dirty="0" smtClean="0"/>
              <a:t>3- Dépôt </a:t>
            </a:r>
            <a:r>
              <a:rPr lang="fr-FR" sz="1800" dirty="0"/>
              <a:t>de pièces jointes (PJ). </a:t>
            </a:r>
            <a:endParaRPr lang="fr-FR" sz="1800" dirty="0" smtClean="0"/>
          </a:p>
          <a:p>
            <a:pPr algn="just"/>
            <a:r>
              <a:rPr lang="fr-FR" sz="1800" dirty="0" smtClean="0"/>
              <a:t>Les </a:t>
            </a:r>
            <a:r>
              <a:rPr lang="fr-FR" sz="1800" dirty="0"/>
              <a:t>formats acceptés sont : </a:t>
            </a:r>
            <a:r>
              <a:rPr lang="fr-FR" sz="1800" dirty="0" smtClean="0"/>
              <a:t>pdf, </a:t>
            </a:r>
            <a:r>
              <a:rPr lang="fr-FR" sz="1800" dirty="0"/>
              <a:t>word (.doc, .docx), excel (.xls, .xlsx, .csv), tiff, png, jpeg. Limites : 3 PJ maximum, </a:t>
            </a:r>
            <a:r>
              <a:rPr lang="fr-FR" sz="1800" b="1" dirty="0"/>
              <a:t>poids maximum total = 5 Mo</a:t>
            </a:r>
            <a:r>
              <a:rPr lang="fr-FR" sz="1800" dirty="0"/>
              <a:t>.</a:t>
            </a:r>
          </a:p>
          <a:p>
            <a:pPr algn="just"/>
            <a:r>
              <a:rPr lang="fr-FR" sz="1800" dirty="0" smtClean="0"/>
              <a:t>4- Envoi </a:t>
            </a:r>
            <a:r>
              <a:rPr lang="fr-FR" sz="1800" dirty="0"/>
              <a:t>ou annulation de sa réclamation.</a:t>
            </a:r>
          </a:p>
          <a:p>
            <a:pPr algn="just"/>
            <a:endParaRPr lang="fr-FR" dirty="0"/>
          </a:p>
          <a:p>
            <a:pPr algn="just"/>
            <a:endParaRPr lang="fr-FR" dirty="0" smtClean="0"/>
          </a:p>
          <a:p>
            <a:pPr algn="just"/>
            <a:endParaRPr lang="fr-FR" dirty="0" smtClean="0"/>
          </a:p>
          <a:p>
            <a:pPr algn="just"/>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27</a:t>
            </a:fld>
            <a:endParaRPr lang="fr-FR" dirty="0"/>
          </a:p>
        </p:txBody>
      </p:sp>
      <p:sp>
        <p:nvSpPr>
          <p:cNvPr id="4" name="Titre 3"/>
          <p:cNvSpPr>
            <a:spLocks noGrp="1"/>
          </p:cNvSpPr>
          <p:nvPr>
            <p:ph type="title"/>
          </p:nvPr>
        </p:nvSpPr>
        <p:spPr/>
        <p:txBody>
          <a:bodyPr/>
          <a:lstStyle/>
          <a:p>
            <a:r>
              <a:rPr lang="fr-FR" dirty="0" smtClean="0"/>
              <a:t>Téléservice ReclaPS- connexion au service</a:t>
            </a:r>
            <a:endParaRPr lang="fr-FR" dirty="0"/>
          </a:p>
        </p:txBody>
      </p:sp>
      <p:pic>
        <p:nvPicPr>
          <p:cNvPr id="7" name="Image 6"/>
          <p:cNvPicPr>
            <a:picLocks noChangeAspect="1"/>
          </p:cNvPicPr>
          <p:nvPr/>
        </p:nvPicPr>
        <p:blipFill>
          <a:blip r:embed="rId2"/>
          <a:stretch>
            <a:fillRect/>
          </a:stretch>
        </p:blipFill>
        <p:spPr>
          <a:xfrm>
            <a:off x="4871960" y="1781956"/>
            <a:ext cx="7039957" cy="4591691"/>
          </a:xfrm>
          <a:prstGeom prst="rect">
            <a:avLst/>
          </a:prstGeom>
        </p:spPr>
      </p:pic>
    </p:spTree>
    <p:extLst>
      <p:ext uri="{BB962C8B-B14F-4D97-AF65-F5344CB8AC3E}">
        <p14:creationId xmlns:p14="http://schemas.microsoft.com/office/powerpoint/2010/main" val="3352899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395470" y="1967490"/>
            <a:ext cx="11299190" cy="3767137"/>
          </a:xfrm>
        </p:spPr>
        <p:txBody>
          <a:bodyPr/>
          <a:lstStyle/>
          <a:p>
            <a:pPr algn="just"/>
            <a:r>
              <a:rPr lang="fr-FR" dirty="0"/>
              <a:t>L’écran (capture d’écran ci-dessous) demandera à l’internaute de préciser la caisse de rattachement de l’assuré concerné (saisie du nom ou du numéro</a:t>
            </a:r>
            <a:r>
              <a:rPr lang="fr-FR" baseline="-25000" dirty="0"/>
              <a:t>°</a:t>
            </a:r>
            <a:r>
              <a:rPr lang="fr-FR" dirty="0"/>
              <a:t> du département</a:t>
            </a:r>
            <a:r>
              <a:rPr lang="fr-FR" dirty="0" smtClean="0"/>
              <a:t>).</a:t>
            </a:r>
          </a:p>
          <a:p>
            <a:pPr algn="just"/>
            <a:endParaRPr lang="fr-FR" dirty="0"/>
          </a:p>
          <a:p>
            <a:pPr algn="just"/>
            <a:endParaRPr lang="fr-FR" dirty="0" smtClean="0"/>
          </a:p>
          <a:p>
            <a:pPr algn="just"/>
            <a:endParaRPr lang="fr-FR" dirty="0" smtClean="0"/>
          </a:p>
          <a:p>
            <a:pPr algn="just"/>
            <a:r>
              <a:rPr lang="fr-FR" dirty="0"/>
              <a:t>Si la caisse d’affiliation de l’assuré n’a pas démarré la mise en place du service, un message vous invitera à déposer votre réclamation dans la rubrique « Contact » d’amelipro</a:t>
            </a:r>
            <a:r>
              <a:rPr lang="fr-FR" dirty="0" smtClean="0"/>
              <a:t>.</a:t>
            </a:r>
          </a:p>
          <a:p>
            <a:pPr algn="just"/>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28</a:t>
            </a:fld>
            <a:endParaRPr lang="fr-FR" dirty="0"/>
          </a:p>
        </p:txBody>
      </p:sp>
      <p:sp>
        <p:nvSpPr>
          <p:cNvPr id="4" name="Titre 3"/>
          <p:cNvSpPr>
            <a:spLocks noGrp="1"/>
          </p:cNvSpPr>
          <p:nvPr>
            <p:ph type="title"/>
          </p:nvPr>
        </p:nvSpPr>
        <p:spPr/>
        <p:txBody>
          <a:bodyPr/>
          <a:lstStyle/>
          <a:p>
            <a:r>
              <a:rPr lang="fr-FR" dirty="0" smtClean="0"/>
              <a:t>Téléservice ReclaPS- dépôt de la demande</a:t>
            </a:r>
            <a:endParaRPr lang="fr-FR" dirty="0"/>
          </a:p>
        </p:txBody>
      </p:sp>
      <p:pic>
        <p:nvPicPr>
          <p:cNvPr id="6" name="Image 5"/>
          <p:cNvPicPr>
            <a:picLocks noChangeAspect="1"/>
          </p:cNvPicPr>
          <p:nvPr/>
        </p:nvPicPr>
        <p:blipFill>
          <a:blip r:embed="rId2"/>
          <a:stretch>
            <a:fillRect/>
          </a:stretch>
        </p:blipFill>
        <p:spPr>
          <a:xfrm>
            <a:off x="1678888" y="2641214"/>
            <a:ext cx="7116168" cy="1209844"/>
          </a:xfrm>
          <a:prstGeom prst="rect">
            <a:avLst/>
          </a:prstGeom>
        </p:spPr>
      </p:pic>
      <p:pic>
        <p:nvPicPr>
          <p:cNvPr id="7" name="Image 6"/>
          <p:cNvPicPr>
            <a:picLocks noChangeAspect="1"/>
          </p:cNvPicPr>
          <p:nvPr/>
        </p:nvPicPr>
        <p:blipFill>
          <a:blip r:embed="rId3"/>
          <a:stretch>
            <a:fillRect/>
          </a:stretch>
        </p:blipFill>
        <p:spPr>
          <a:xfrm>
            <a:off x="884778" y="4933093"/>
            <a:ext cx="8230749" cy="1743318"/>
          </a:xfrm>
          <a:prstGeom prst="rect">
            <a:avLst/>
          </a:prstGeom>
        </p:spPr>
      </p:pic>
    </p:spTree>
    <p:extLst>
      <p:ext uri="{BB962C8B-B14F-4D97-AF65-F5344CB8AC3E}">
        <p14:creationId xmlns:p14="http://schemas.microsoft.com/office/powerpoint/2010/main" val="2542792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155147" y="2059854"/>
            <a:ext cx="4426089" cy="3767137"/>
          </a:xfrm>
        </p:spPr>
        <p:txBody>
          <a:bodyPr>
            <a:normAutofit fontScale="92500" lnSpcReduction="20000"/>
          </a:bodyPr>
          <a:lstStyle/>
          <a:p>
            <a:pPr algn="just"/>
            <a:r>
              <a:rPr lang="fr-FR" dirty="0"/>
              <a:t>Ce nouveau service permet au praticien de consulter l’état d’avancement du traitement de ses réclamations en cours et d’accéder à ses réclamations archivées (une réclamation est archivée 15 jours après son traitement).</a:t>
            </a:r>
          </a:p>
          <a:p>
            <a:pPr algn="just"/>
            <a:endParaRPr lang="fr-FR" dirty="0"/>
          </a:p>
          <a:p>
            <a:pPr algn="just"/>
            <a:r>
              <a:rPr lang="fr-FR" dirty="0"/>
              <a:t>Ces rubriques permettent également de consulter la réponse apportée par la caisse et les éventuelles pièces jointes liées (consultables jusqu’à 15 jours après la date de la réponse).</a:t>
            </a:r>
          </a:p>
          <a:p>
            <a:pPr algn="just"/>
            <a:endParaRPr lang="fr-FR" dirty="0" smtClean="0"/>
          </a:p>
          <a:p>
            <a:pPr algn="just"/>
            <a:endParaRPr lang="fr-FR" dirty="0" smtClean="0"/>
          </a:p>
          <a:p>
            <a:pPr algn="just"/>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29</a:t>
            </a:fld>
            <a:endParaRPr lang="fr-FR" dirty="0"/>
          </a:p>
        </p:txBody>
      </p:sp>
      <p:sp>
        <p:nvSpPr>
          <p:cNvPr id="4" name="Titre 3"/>
          <p:cNvSpPr>
            <a:spLocks noGrp="1"/>
          </p:cNvSpPr>
          <p:nvPr>
            <p:ph type="title"/>
          </p:nvPr>
        </p:nvSpPr>
        <p:spPr>
          <a:xfrm>
            <a:off x="499113" y="79142"/>
            <a:ext cx="11196000" cy="696714"/>
          </a:xfrm>
        </p:spPr>
        <p:txBody>
          <a:bodyPr/>
          <a:lstStyle/>
          <a:p>
            <a:r>
              <a:rPr lang="fr-FR" dirty="0" smtClean="0"/>
              <a:t>Téléservice ReclaPS- Suivi des réclamations</a:t>
            </a:r>
            <a:endParaRPr lang="fr-FR" dirty="0"/>
          </a:p>
        </p:txBody>
      </p:sp>
      <p:pic>
        <p:nvPicPr>
          <p:cNvPr id="5" name="Image 4"/>
          <p:cNvPicPr>
            <a:picLocks noChangeAspect="1"/>
          </p:cNvPicPr>
          <p:nvPr/>
        </p:nvPicPr>
        <p:blipFill>
          <a:blip r:embed="rId2"/>
          <a:stretch>
            <a:fillRect/>
          </a:stretch>
        </p:blipFill>
        <p:spPr>
          <a:xfrm>
            <a:off x="5027173" y="961758"/>
            <a:ext cx="6536755" cy="3186345"/>
          </a:xfrm>
          <a:prstGeom prst="rect">
            <a:avLst/>
          </a:prstGeom>
        </p:spPr>
      </p:pic>
      <p:pic>
        <p:nvPicPr>
          <p:cNvPr id="6" name="Image 5"/>
          <p:cNvPicPr>
            <a:picLocks noChangeAspect="1"/>
          </p:cNvPicPr>
          <p:nvPr/>
        </p:nvPicPr>
        <p:blipFill>
          <a:blip r:embed="rId3"/>
          <a:stretch>
            <a:fillRect/>
          </a:stretch>
        </p:blipFill>
        <p:spPr>
          <a:xfrm>
            <a:off x="4903901" y="4334005"/>
            <a:ext cx="4590686" cy="1146147"/>
          </a:xfrm>
          <a:prstGeom prst="rect">
            <a:avLst/>
          </a:prstGeom>
        </p:spPr>
      </p:pic>
      <p:pic>
        <p:nvPicPr>
          <p:cNvPr id="8" name="Image 7"/>
          <p:cNvPicPr>
            <a:picLocks noChangeAspect="1"/>
          </p:cNvPicPr>
          <p:nvPr/>
        </p:nvPicPr>
        <p:blipFill>
          <a:blip r:embed="rId4"/>
          <a:stretch>
            <a:fillRect/>
          </a:stretch>
        </p:blipFill>
        <p:spPr>
          <a:xfrm>
            <a:off x="5828412" y="5476682"/>
            <a:ext cx="6363588" cy="1381318"/>
          </a:xfrm>
          <a:prstGeom prst="rect">
            <a:avLst/>
          </a:prstGeom>
        </p:spPr>
      </p:pic>
    </p:spTree>
    <p:extLst>
      <p:ext uri="{BB962C8B-B14F-4D97-AF65-F5344CB8AC3E}">
        <p14:creationId xmlns:p14="http://schemas.microsoft.com/office/powerpoint/2010/main" val="293670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01</a:t>
            </a:r>
            <a:endParaRPr lang="fr-FR" dirty="0"/>
          </a:p>
        </p:txBody>
      </p:sp>
      <p:sp>
        <p:nvSpPr>
          <p:cNvPr id="4" name="Espace réservé du texte 3"/>
          <p:cNvSpPr>
            <a:spLocks noGrp="1"/>
          </p:cNvSpPr>
          <p:nvPr>
            <p:ph type="body" sz="quarter" idx="3"/>
          </p:nvPr>
        </p:nvSpPr>
        <p:spPr>
          <a:xfrm>
            <a:off x="1538557" y="3000049"/>
            <a:ext cx="8141151" cy="1692000"/>
          </a:xfrm>
        </p:spPr>
        <p:txBody>
          <a:bodyPr>
            <a:normAutofit/>
          </a:bodyPr>
          <a:lstStyle/>
          <a:p>
            <a:r>
              <a:rPr lang="fr-FR" dirty="0" smtClean="0"/>
              <a:t>Validation du compte-rendu du 02 juillet 2024</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3</a:t>
            </a:fld>
            <a:endParaRPr lang="fr-FR" dirty="0"/>
          </a:p>
        </p:txBody>
      </p:sp>
      <p:sp>
        <p:nvSpPr>
          <p:cNvPr id="6" name="Espace réservé du texte 5"/>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3466196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6"/>
          </p:nvPr>
        </p:nvSpPr>
        <p:spPr/>
        <p:txBody>
          <a:bodyPr/>
          <a:lstStyle/>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30</a:t>
            </a:fld>
            <a:endParaRPr lang="fr-FR" dirty="0"/>
          </a:p>
        </p:txBody>
      </p:sp>
      <p:sp>
        <p:nvSpPr>
          <p:cNvPr id="4" name="Titre 3"/>
          <p:cNvSpPr>
            <a:spLocks noGrp="1"/>
          </p:cNvSpPr>
          <p:nvPr>
            <p:ph type="title"/>
          </p:nvPr>
        </p:nvSpPr>
        <p:spPr/>
        <p:txBody>
          <a:bodyPr/>
          <a:lstStyle/>
          <a:p>
            <a:r>
              <a:rPr lang="fr-FR" dirty="0" smtClean="0"/>
              <a:t>Téléservice ReclaPS- comment utiliser le téléservice</a:t>
            </a:r>
            <a:endParaRPr lang="fr-FR" dirty="0"/>
          </a:p>
        </p:txBody>
      </p:sp>
      <p:pic>
        <p:nvPicPr>
          <p:cNvPr id="2" name="Image 1"/>
          <p:cNvPicPr>
            <a:picLocks noChangeAspect="1"/>
          </p:cNvPicPr>
          <p:nvPr/>
        </p:nvPicPr>
        <p:blipFill>
          <a:blip r:embed="rId2"/>
          <a:stretch>
            <a:fillRect/>
          </a:stretch>
        </p:blipFill>
        <p:spPr>
          <a:xfrm>
            <a:off x="395469" y="1590325"/>
            <a:ext cx="9488224" cy="4639322"/>
          </a:xfrm>
          <a:prstGeom prst="rect">
            <a:avLst/>
          </a:prstGeom>
        </p:spPr>
      </p:pic>
    </p:spTree>
    <p:extLst>
      <p:ext uri="{BB962C8B-B14F-4D97-AF65-F5344CB8AC3E}">
        <p14:creationId xmlns:p14="http://schemas.microsoft.com/office/powerpoint/2010/main" val="3844990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31</a:t>
            </a:fld>
            <a:endParaRPr lang="fr-FR" dirty="0"/>
          </a:p>
        </p:txBody>
      </p:sp>
      <p:sp>
        <p:nvSpPr>
          <p:cNvPr id="4" name="Titre 3"/>
          <p:cNvSpPr>
            <a:spLocks noGrp="1"/>
          </p:cNvSpPr>
          <p:nvPr>
            <p:ph type="title"/>
          </p:nvPr>
        </p:nvSpPr>
        <p:spPr/>
        <p:txBody>
          <a:bodyPr/>
          <a:lstStyle/>
          <a:p>
            <a:r>
              <a:rPr lang="fr-FR" dirty="0" smtClean="0"/>
              <a:t>Téléservice ReclaPS- comment utiliser le téléservice</a:t>
            </a:r>
            <a:endParaRPr lang="fr-FR" dirty="0"/>
          </a:p>
        </p:txBody>
      </p:sp>
      <p:pic>
        <p:nvPicPr>
          <p:cNvPr id="5" name="Image 4"/>
          <p:cNvPicPr>
            <a:picLocks noChangeAspect="1"/>
          </p:cNvPicPr>
          <p:nvPr/>
        </p:nvPicPr>
        <p:blipFill>
          <a:blip r:embed="rId2"/>
          <a:stretch>
            <a:fillRect/>
          </a:stretch>
        </p:blipFill>
        <p:spPr>
          <a:xfrm>
            <a:off x="1752532" y="1541745"/>
            <a:ext cx="7270292" cy="4831902"/>
          </a:xfrm>
          <a:prstGeom prst="rect">
            <a:avLst/>
          </a:prstGeom>
        </p:spPr>
      </p:pic>
    </p:spTree>
    <p:extLst>
      <p:ext uri="{BB962C8B-B14F-4D97-AF65-F5344CB8AC3E}">
        <p14:creationId xmlns:p14="http://schemas.microsoft.com/office/powerpoint/2010/main" val="3847939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6"/>
          </p:nvPr>
        </p:nvSpPr>
        <p:spPr/>
        <p:txBody>
          <a:bodyPr/>
          <a:lstStyle/>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32</a:t>
            </a:fld>
            <a:endParaRPr lang="fr-FR" dirty="0"/>
          </a:p>
        </p:txBody>
      </p:sp>
      <p:sp>
        <p:nvSpPr>
          <p:cNvPr id="4" name="Titre 3"/>
          <p:cNvSpPr>
            <a:spLocks noGrp="1"/>
          </p:cNvSpPr>
          <p:nvPr>
            <p:ph type="title"/>
          </p:nvPr>
        </p:nvSpPr>
        <p:spPr/>
        <p:txBody>
          <a:bodyPr/>
          <a:lstStyle/>
          <a:p>
            <a:r>
              <a:rPr lang="fr-FR" dirty="0" smtClean="0"/>
              <a:t>Téléservice ReclaPS- comment utiliser le téléservice</a:t>
            </a:r>
            <a:endParaRPr lang="fr-FR" dirty="0"/>
          </a:p>
        </p:txBody>
      </p:sp>
      <p:pic>
        <p:nvPicPr>
          <p:cNvPr id="2" name="Image 1"/>
          <p:cNvPicPr>
            <a:picLocks noChangeAspect="1"/>
          </p:cNvPicPr>
          <p:nvPr/>
        </p:nvPicPr>
        <p:blipFill>
          <a:blip r:embed="rId2"/>
          <a:stretch>
            <a:fillRect/>
          </a:stretch>
        </p:blipFill>
        <p:spPr>
          <a:xfrm>
            <a:off x="1280853" y="1371219"/>
            <a:ext cx="9650172" cy="4858428"/>
          </a:xfrm>
          <a:prstGeom prst="rect">
            <a:avLst/>
          </a:prstGeom>
        </p:spPr>
      </p:pic>
    </p:spTree>
    <p:extLst>
      <p:ext uri="{BB962C8B-B14F-4D97-AF65-F5344CB8AC3E}">
        <p14:creationId xmlns:p14="http://schemas.microsoft.com/office/powerpoint/2010/main" val="1601728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04</a:t>
            </a:r>
            <a:endParaRPr lang="fr-FR" dirty="0"/>
          </a:p>
        </p:txBody>
      </p:sp>
      <p:sp>
        <p:nvSpPr>
          <p:cNvPr id="4" name="Espace réservé du texte 3"/>
          <p:cNvSpPr>
            <a:spLocks noGrp="1"/>
          </p:cNvSpPr>
          <p:nvPr>
            <p:ph type="body" sz="quarter" idx="3"/>
          </p:nvPr>
        </p:nvSpPr>
        <p:spPr/>
        <p:txBody>
          <a:bodyPr/>
          <a:lstStyle/>
          <a:p>
            <a:r>
              <a:rPr lang="fr-FR" dirty="0" smtClean="0"/>
              <a:t>Actualités locales et régionales</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33</a:t>
            </a:fld>
            <a:endParaRPr lang="fr-FR" dirty="0"/>
          </a:p>
        </p:txBody>
      </p:sp>
      <p:sp>
        <p:nvSpPr>
          <p:cNvPr id="8" name="Espace réservé du texte 7"/>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2408622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701964" y="2087563"/>
            <a:ext cx="10993149" cy="3767137"/>
          </a:xfrm>
        </p:spPr>
        <p:txBody>
          <a:bodyPr/>
          <a:lstStyle/>
          <a:p>
            <a:r>
              <a:rPr lang="fr-FR" dirty="0" smtClean="0"/>
              <a:t>DAM</a:t>
            </a:r>
          </a:p>
          <a:p>
            <a:pPr marL="342900" indent="-342900">
              <a:buFontTx/>
              <a:buChar char="-"/>
            </a:pPr>
            <a:r>
              <a:rPr lang="fr-FR" dirty="0" smtClean="0"/>
              <a:t>Mon Bilan de Prévention: un accompagnement porté par les Délégué Assurance Maladie sera réalisé au cours du 1</a:t>
            </a:r>
            <a:r>
              <a:rPr lang="fr-FR" baseline="30000" dirty="0" smtClean="0"/>
              <a:t>er</a:t>
            </a:r>
            <a:r>
              <a:rPr lang="fr-FR" dirty="0" smtClean="0"/>
              <a:t> semestre 2025.</a:t>
            </a:r>
          </a:p>
          <a:p>
            <a:pPr marL="342900" indent="-342900">
              <a:buFontTx/>
              <a:buChar char="-"/>
            </a:pPr>
            <a:endParaRPr lang="fr-FR" dirty="0"/>
          </a:p>
          <a:p>
            <a:r>
              <a:rPr lang="fr-FR" dirty="0" smtClean="0"/>
              <a:t>DNS:</a:t>
            </a:r>
          </a:p>
          <a:p>
            <a:pPr marL="342900" indent="-342900">
              <a:buFontTx/>
              <a:buChar char="-"/>
            </a:pPr>
            <a:r>
              <a:rPr lang="fr-FR" dirty="0" smtClean="0"/>
              <a:t>Téléservices dont ordonnance numérique en fonction de l’avancée du cahier des charges et des pré séries.</a:t>
            </a:r>
          </a:p>
          <a:p>
            <a:pPr marL="342900" indent="-342900">
              <a:buFontTx/>
              <a:buChar char="-"/>
            </a:pPr>
            <a:r>
              <a:rPr lang="fr-FR" dirty="0" smtClean="0"/>
              <a:t>Appli carte vitale</a:t>
            </a:r>
          </a:p>
          <a:p>
            <a:pPr marL="342900" indent="-342900">
              <a:buFontTx/>
              <a:buChar char="-"/>
            </a:pPr>
            <a:endParaRPr lang="fr-FR" dirty="0" smtClean="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34</a:t>
            </a:fld>
            <a:endParaRPr lang="fr-FR" dirty="0"/>
          </a:p>
        </p:txBody>
      </p:sp>
      <p:sp>
        <p:nvSpPr>
          <p:cNvPr id="4" name="Titre 3"/>
          <p:cNvSpPr>
            <a:spLocks noGrp="1"/>
          </p:cNvSpPr>
          <p:nvPr>
            <p:ph type="title"/>
          </p:nvPr>
        </p:nvSpPr>
        <p:spPr/>
        <p:txBody>
          <a:bodyPr/>
          <a:lstStyle/>
          <a:p>
            <a:r>
              <a:rPr lang="fr-FR" dirty="0" smtClean="0"/>
              <a:t>Accompagnement</a:t>
            </a:r>
            <a:endParaRPr lang="fr-FR" dirty="0"/>
          </a:p>
        </p:txBody>
      </p:sp>
    </p:spTree>
    <p:extLst>
      <p:ext uri="{BB962C8B-B14F-4D97-AF65-F5344CB8AC3E}">
        <p14:creationId xmlns:p14="http://schemas.microsoft.com/office/powerpoint/2010/main" val="433032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6"/>
          </p:nvPr>
        </p:nvSpPr>
        <p:spPr>
          <a:xfrm>
            <a:off x="498660" y="1745673"/>
            <a:ext cx="11196453" cy="4701309"/>
          </a:xfrm>
        </p:spPr>
        <p:txBody>
          <a:bodyPr>
            <a:normAutofit/>
          </a:bodyPr>
          <a:lstStyle/>
          <a:p>
            <a:r>
              <a:rPr lang="fr-FR" dirty="0" smtClean="0"/>
              <a:t>Données arrêtées au 30/11/2024</a:t>
            </a:r>
          </a:p>
          <a:p>
            <a:endParaRPr lang="fr-FR" dirty="0" smtClean="0"/>
          </a:p>
          <a:p>
            <a:pPr marL="342900" indent="-342900">
              <a:buFontTx/>
              <a:buChar char="-"/>
            </a:pPr>
            <a:r>
              <a:rPr lang="fr-FR" i="1" dirty="0" smtClean="0">
                <a:solidFill>
                  <a:schemeClr val="bg2"/>
                </a:solidFill>
              </a:rPr>
              <a:t>Taux </a:t>
            </a:r>
            <a:r>
              <a:rPr lang="fr-FR" i="1" dirty="0">
                <a:solidFill>
                  <a:schemeClr val="bg2"/>
                </a:solidFill>
              </a:rPr>
              <a:t>de télétransmission</a:t>
            </a:r>
            <a:r>
              <a:rPr lang="fr-FR" dirty="0"/>
              <a:t>: </a:t>
            </a:r>
            <a:r>
              <a:rPr lang="fr-FR" dirty="0" smtClean="0"/>
              <a:t>99.80 </a:t>
            </a:r>
            <a:r>
              <a:rPr lang="fr-FR" sz="1600" dirty="0" smtClean="0"/>
              <a:t> ( +0,44%)</a:t>
            </a:r>
          </a:p>
          <a:p>
            <a:r>
              <a:rPr lang="fr-FR" sz="1800" dirty="0" smtClean="0">
                <a:solidFill>
                  <a:schemeClr val="bg2"/>
                </a:solidFill>
              </a:rPr>
              <a:t> </a:t>
            </a:r>
            <a:r>
              <a:rPr lang="fr-FR" sz="1800" dirty="0">
                <a:solidFill>
                  <a:schemeClr val="bg2"/>
                </a:solidFill>
              </a:rPr>
              <a:t>soit </a:t>
            </a:r>
            <a:r>
              <a:rPr lang="fr-FR" sz="1800" dirty="0" smtClean="0">
                <a:solidFill>
                  <a:schemeClr val="bg2"/>
                </a:solidFill>
              </a:rPr>
              <a:t>38,36% </a:t>
            </a:r>
            <a:r>
              <a:rPr lang="fr-FR" sz="1800" dirty="0">
                <a:solidFill>
                  <a:schemeClr val="bg2"/>
                </a:solidFill>
              </a:rPr>
              <a:t>de </a:t>
            </a:r>
            <a:r>
              <a:rPr lang="fr-FR" sz="1800" dirty="0" smtClean="0">
                <a:solidFill>
                  <a:schemeClr val="bg2"/>
                </a:solidFill>
              </a:rPr>
              <a:t>FSE (-0,17%) et 61,44% de </a:t>
            </a:r>
            <a:r>
              <a:rPr lang="fr-FR" sz="1800" dirty="0">
                <a:solidFill>
                  <a:schemeClr val="bg2"/>
                </a:solidFill>
              </a:rPr>
              <a:t>B2 </a:t>
            </a:r>
            <a:r>
              <a:rPr lang="fr-FR" sz="1800" dirty="0" smtClean="0">
                <a:solidFill>
                  <a:schemeClr val="bg2"/>
                </a:solidFill>
              </a:rPr>
              <a:t>dégradé (+0,63%) – poursuite de la bascule vers le B2 dégradé donc impact sur le FAMI.</a:t>
            </a:r>
          </a:p>
          <a:p>
            <a:pPr marL="342900" indent="-342900">
              <a:buFontTx/>
              <a:buChar char="-"/>
            </a:pPr>
            <a:r>
              <a:rPr lang="fr-FR" i="1" dirty="0" smtClean="0">
                <a:solidFill>
                  <a:schemeClr val="bg2"/>
                </a:solidFill>
              </a:rPr>
              <a:t>SCOR</a:t>
            </a:r>
            <a:r>
              <a:rPr lang="fr-FR" dirty="0"/>
              <a:t>: </a:t>
            </a:r>
            <a:r>
              <a:rPr lang="fr-FR" dirty="0" smtClean="0"/>
              <a:t>94,58% des </a:t>
            </a:r>
            <a:r>
              <a:rPr lang="fr-FR" dirty="0"/>
              <a:t>infirmiers utilisent SCOR </a:t>
            </a:r>
            <a:r>
              <a:rPr lang="fr-FR" dirty="0" smtClean="0"/>
              <a:t> </a:t>
            </a:r>
            <a:r>
              <a:rPr lang="fr-FR" sz="1600" dirty="0" smtClean="0"/>
              <a:t>(-4,84%) – </a:t>
            </a:r>
            <a:r>
              <a:rPr lang="fr-FR" sz="1800" dirty="0">
                <a:solidFill>
                  <a:schemeClr val="tx1"/>
                </a:solidFill>
              </a:rPr>
              <a:t>83,77% sur l’année écoulée</a:t>
            </a:r>
          </a:p>
          <a:p>
            <a:pPr marL="342900" indent="-342900">
              <a:buFontTx/>
              <a:buChar char="-"/>
            </a:pPr>
            <a:r>
              <a:rPr lang="fr-FR" i="1" dirty="0">
                <a:solidFill>
                  <a:schemeClr val="bg2"/>
                </a:solidFill>
              </a:rPr>
              <a:t>A</a:t>
            </a:r>
            <a:r>
              <a:rPr lang="fr-FR" i="1" dirty="0" smtClean="0">
                <a:solidFill>
                  <a:schemeClr val="bg2"/>
                </a:solidFill>
              </a:rPr>
              <a:t>DRi : </a:t>
            </a:r>
            <a:r>
              <a:rPr lang="fr-FR" dirty="0"/>
              <a:t>taux d’utilisation</a:t>
            </a:r>
            <a:r>
              <a:rPr lang="fr-FR" dirty="0" smtClean="0"/>
              <a:t>: 87,85% </a:t>
            </a:r>
            <a:r>
              <a:rPr lang="fr-FR" sz="1600" dirty="0" smtClean="0"/>
              <a:t>( -1,62%)- </a:t>
            </a:r>
            <a:r>
              <a:rPr lang="fr-FR" sz="1800" dirty="0">
                <a:solidFill>
                  <a:schemeClr val="tx1"/>
                </a:solidFill>
              </a:rPr>
              <a:t>94,24% en cumulé sur l’année</a:t>
            </a:r>
          </a:p>
          <a:p>
            <a:pPr marL="342900" indent="-342900">
              <a:buFontTx/>
              <a:buChar char="-"/>
            </a:pPr>
            <a:r>
              <a:rPr lang="fr-FR" i="1" dirty="0" smtClean="0">
                <a:solidFill>
                  <a:schemeClr val="bg2"/>
                </a:solidFill>
              </a:rPr>
              <a:t>Messagerie sécurisée</a:t>
            </a:r>
            <a:r>
              <a:rPr lang="fr-FR" dirty="0" smtClean="0"/>
              <a:t>: 93,70% ont </a:t>
            </a:r>
            <a:r>
              <a:rPr lang="fr-FR" dirty="0"/>
              <a:t>une </a:t>
            </a:r>
            <a:r>
              <a:rPr lang="fr-FR" dirty="0" smtClean="0"/>
              <a:t>MSSSANTE </a:t>
            </a:r>
            <a:r>
              <a:rPr lang="fr-FR" sz="1600" dirty="0" smtClean="0"/>
              <a:t>(+1,7%) </a:t>
            </a:r>
            <a:r>
              <a:rPr lang="fr-FR" dirty="0" smtClean="0"/>
              <a:t>– 12 IDEL ne sont pas équipées.</a:t>
            </a:r>
          </a:p>
          <a:p>
            <a:pPr marL="342900" indent="-342900">
              <a:buFontTx/>
              <a:buChar char="-"/>
            </a:pPr>
            <a:r>
              <a:rPr lang="fr-FR" i="1" dirty="0" smtClean="0">
                <a:solidFill>
                  <a:schemeClr val="bg2"/>
                </a:solidFill>
              </a:rPr>
              <a:t>DMP:  </a:t>
            </a:r>
            <a:r>
              <a:rPr lang="fr-FR" dirty="0"/>
              <a:t>2,12% </a:t>
            </a:r>
            <a:r>
              <a:rPr lang="fr-FR" dirty="0" smtClean="0"/>
              <a:t>d’utilisateurs (-0,22%) sur le mois – </a:t>
            </a:r>
            <a:r>
              <a:rPr lang="fr-FR" sz="1800" dirty="0" smtClean="0">
                <a:solidFill>
                  <a:schemeClr val="tx1"/>
                </a:solidFill>
              </a:rPr>
              <a:t>16,75% en cumulé sur l’année</a:t>
            </a:r>
          </a:p>
          <a:p>
            <a:pPr lvl="3" fontAlgn="base"/>
            <a:r>
              <a:rPr lang="fr-FR" sz="1400" i="1" dirty="0"/>
              <a:t>Alimentation : 11.45 % sur l’année 14.14 %</a:t>
            </a:r>
            <a:endParaRPr lang="fr-FR" sz="1000" dirty="0"/>
          </a:p>
          <a:p>
            <a:pPr lvl="3" fontAlgn="base"/>
            <a:r>
              <a:rPr lang="fr-FR" sz="1400" i="1" dirty="0"/>
              <a:t>Consultation : 12.65 % sur l’année 16.75 %</a:t>
            </a:r>
            <a:endParaRPr lang="fr-FR" sz="1000" dirty="0"/>
          </a:p>
          <a:p>
            <a:pPr marL="517525" lvl="1" indent="-342900">
              <a:buFontTx/>
              <a:buChar char="-"/>
            </a:pPr>
            <a:endParaRPr lang="fr-FR" dirty="0" smtClean="0"/>
          </a:p>
          <a:p>
            <a:pPr marL="342900" indent="-342900">
              <a:buFontTx/>
              <a:buChar char="-"/>
            </a:pPr>
            <a:endParaRPr lang="fr-FR" dirty="0" smtClean="0"/>
          </a:p>
          <a:p>
            <a:endParaRPr lang="fr-FR" i="1" dirty="0"/>
          </a:p>
        </p:txBody>
      </p:sp>
      <p:sp>
        <p:nvSpPr>
          <p:cNvPr id="3" name="Titre 2"/>
          <p:cNvSpPr>
            <a:spLocks noGrp="1"/>
          </p:cNvSpPr>
          <p:nvPr>
            <p:ph type="title"/>
          </p:nvPr>
        </p:nvSpPr>
        <p:spPr/>
        <p:txBody>
          <a:bodyPr/>
          <a:lstStyle/>
          <a:p>
            <a:r>
              <a:rPr lang="fr-FR" dirty="0" smtClean="0"/>
              <a:t>Numérique en santé</a:t>
            </a:r>
            <a:endParaRPr lang="fr-FR" dirty="0"/>
          </a:p>
        </p:txBody>
      </p:sp>
      <p:sp>
        <p:nvSpPr>
          <p:cNvPr id="2" name="Espace réservé du numéro de diapositive 1"/>
          <p:cNvSpPr>
            <a:spLocks noGrp="1"/>
          </p:cNvSpPr>
          <p:nvPr>
            <p:ph type="sldNum" sz="quarter" idx="4294967295"/>
          </p:nvPr>
        </p:nvSpPr>
        <p:spPr>
          <a:xfrm>
            <a:off x="0" y="6229350"/>
            <a:ext cx="720725" cy="288925"/>
          </a:xfrm>
        </p:spPr>
        <p:txBody>
          <a:bodyPr/>
          <a:lstStyle/>
          <a:p>
            <a:fld id="{975A587B-5814-4D9B-9598-FE9CB954CB01}" type="slidenum">
              <a:rPr lang="fr-FR" smtClean="0"/>
              <a:pPr/>
              <a:t>35</a:t>
            </a:fld>
            <a:endParaRPr lang="fr-FR" dirty="0"/>
          </a:p>
        </p:txBody>
      </p:sp>
    </p:spTree>
    <p:extLst>
      <p:ext uri="{BB962C8B-B14F-4D97-AF65-F5344CB8AC3E}">
        <p14:creationId xmlns:p14="http://schemas.microsoft.com/office/powerpoint/2010/main" val="2015578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36851" y="2558471"/>
            <a:ext cx="4913219" cy="2910011"/>
          </a:xfrm>
          <a:prstGeom prst="rect">
            <a:avLst/>
          </a:prstGeom>
        </p:spPr>
      </p:pic>
      <p:sp>
        <p:nvSpPr>
          <p:cNvPr id="3" name="Espace réservé du numéro de diapositive 2"/>
          <p:cNvSpPr>
            <a:spLocks noGrp="1"/>
          </p:cNvSpPr>
          <p:nvPr>
            <p:ph type="sldNum" sz="quarter" idx="15"/>
          </p:nvPr>
        </p:nvSpPr>
        <p:spPr/>
        <p:txBody>
          <a:bodyPr/>
          <a:lstStyle/>
          <a:p>
            <a:fld id="{975A587B-5814-4D9B-9598-FE9CB954CB01}" type="slidenum">
              <a:rPr lang="fr-FR" smtClean="0"/>
              <a:pPr/>
              <a:t>36</a:t>
            </a:fld>
            <a:endParaRPr lang="fr-FR" dirty="0"/>
          </a:p>
        </p:txBody>
      </p:sp>
      <p:sp>
        <p:nvSpPr>
          <p:cNvPr id="4" name="Titre 3"/>
          <p:cNvSpPr>
            <a:spLocks noGrp="1"/>
          </p:cNvSpPr>
          <p:nvPr>
            <p:ph type="title"/>
          </p:nvPr>
        </p:nvSpPr>
        <p:spPr>
          <a:xfrm>
            <a:off x="535606" y="494778"/>
            <a:ext cx="11196000" cy="1114817"/>
          </a:xfrm>
        </p:spPr>
        <p:txBody>
          <a:bodyPr/>
          <a:lstStyle/>
          <a:p>
            <a:r>
              <a:rPr lang="fr-FR" dirty="0" smtClean="0"/>
              <a:t>Ordonnances numériques</a:t>
            </a:r>
            <a:endParaRPr lang="fr-FR" dirty="0"/>
          </a:p>
        </p:txBody>
      </p:sp>
      <p:sp>
        <p:nvSpPr>
          <p:cNvPr id="7" name="ZoneTexte 6"/>
          <p:cNvSpPr txBox="1"/>
          <p:nvPr/>
        </p:nvSpPr>
        <p:spPr>
          <a:xfrm>
            <a:off x="877455" y="1754909"/>
            <a:ext cx="5375563" cy="369332"/>
          </a:xfrm>
          <a:prstGeom prst="rect">
            <a:avLst/>
          </a:prstGeom>
          <a:noFill/>
        </p:spPr>
        <p:txBody>
          <a:bodyPr wrap="square" rtlCol="0">
            <a:spAutoFit/>
          </a:bodyPr>
          <a:lstStyle/>
          <a:p>
            <a:r>
              <a:rPr lang="fr-FR" dirty="0" smtClean="0"/>
              <a:t>Données issues de la CPN du 24/09/2024</a:t>
            </a:r>
            <a:endParaRPr lang="fr-FR" dirty="0"/>
          </a:p>
        </p:txBody>
      </p:sp>
      <p:pic>
        <p:nvPicPr>
          <p:cNvPr id="8" name="Image 7"/>
          <p:cNvPicPr>
            <a:picLocks noChangeAspect="1"/>
          </p:cNvPicPr>
          <p:nvPr/>
        </p:nvPicPr>
        <p:blipFill>
          <a:blip r:embed="rId3"/>
          <a:stretch>
            <a:fillRect/>
          </a:stretch>
        </p:blipFill>
        <p:spPr>
          <a:xfrm>
            <a:off x="5256623" y="2558471"/>
            <a:ext cx="6935377" cy="3205121"/>
          </a:xfrm>
          <a:prstGeom prst="rect">
            <a:avLst/>
          </a:prstGeom>
        </p:spPr>
      </p:pic>
    </p:spTree>
    <p:extLst>
      <p:ext uri="{BB962C8B-B14F-4D97-AF65-F5344CB8AC3E}">
        <p14:creationId xmlns:p14="http://schemas.microsoft.com/office/powerpoint/2010/main" val="2197606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oneTexte 1"/>
          <p:cNvSpPr txBox="1">
            <a:spLocks noChangeArrowheads="1"/>
          </p:cNvSpPr>
          <p:nvPr/>
        </p:nvSpPr>
        <p:spPr bwMode="auto">
          <a:xfrm>
            <a:off x="884767" y="1411288"/>
            <a:ext cx="1075266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buClr>
                <a:srgbClr val="000000"/>
              </a:buClr>
              <a:buSzPct val="100000"/>
              <a:buFont typeface="Times New Roman" pitchFamily="18" charset="0"/>
              <a:buNone/>
            </a:pPr>
            <a:endParaRPr lang="fr-FR" altLang="fr-FR" dirty="0">
              <a:solidFill>
                <a:schemeClr val="tx1"/>
              </a:solidFill>
              <a:latin typeface="Calibri" pitchFamily="34" charset="0"/>
            </a:endParaRPr>
          </a:p>
          <a:p>
            <a:pPr algn="just" eaLnBrk="0" hangingPunct="0">
              <a:buClr>
                <a:srgbClr val="000000"/>
              </a:buClr>
              <a:buSzPct val="100000"/>
              <a:buFont typeface="Times New Roman" pitchFamily="18" charset="0"/>
              <a:buNone/>
            </a:pPr>
            <a:endParaRPr lang="fr-FR" altLang="fr-FR" dirty="0">
              <a:solidFill>
                <a:schemeClr val="tx1"/>
              </a:solidFill>
              <a:latin typeface="Calibri" pitchFamily="34" charset="0"/>
            </a:endParaRPr>
          </a:p>
        </p:txBody>
      </p:sp>
      <p:graphicFrame>
        <p:nvGraphicFramePr>
          <p:cNvPr id="3" name="Diagramme 2"/>
          <p:cNvGraphicFramePr/>
          <p:nvPr>
            <p:extLst>
              <p:ext uri="{D42A27DB-BD31-4B8C-83A1-F6EECF244321}">
                <p14:modId xmlns:p14="http://schemas.microsoft.com/office/powerpoint/2010/main" val="1288236399"/>
              </p:ext>
            </p:extLst>
          </p:nvPr>
        </p:nvGraphicFramePr>
        <p:xfrm>
          <a:off x="405604" y="286297"/>
          <a:ext cx="5088565" cy="252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extLst>
              <p:ext uri="{D42A27DB-BD31-4B8C-83A1-F6EECF244321}">
                <p14:modId xmlns:p14="http://schemas.microsoft.com/office/powerpoint/2010/main" val="3236146657"/>
              </p:ext>
            </p:extLst>
          </p:nvPr>
        </p:nvGraphicFramePr>
        <p:xfrm>
          <a:off x="405604" y="2409837"/>
          <a:ext cx="11352987" cy="43696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654" name="Rectangle à coins arrondis 5"/>
          <p:cNvSpPr>
            <a:spLocks noChangeArrowheads="1"/>
          </p:cNvSpPr>
          <p:nvPr/>
        </p:nvSpPr>
        <p:spPr bwMode="auto">
          <a:xfrm>
            <a:off x="6980628" y="807030"/>
            <a:ext cx="4929088" cy="1683513"/>
          </a:xfrm>
          <a:prstGeom prst="roundRect">
            <a:avLst>
              <a:gd name="adj" fmla="val 16667"/>
            </a:avLst>
          </a:prstGeom>
          <a:solidFill>
            <a:schemeClr val="bg1"/>
          </a:solidFill>
          <a:ln w="9525" algn="ctr">
            <a:solidFill>
              <a:schemeClr val="tx1"/>
            </a:solidFill>
            <a:round/>
            <a:headEnd/>
            <a:tailEnd/>
          </a:ln>
        </p:spPr>
        <p:txBody>
          <a:bodyPr/>
          <a:lstStyle/>
          <a:p>
            <a:pPr algn="ctr" eaLnBrk="0" hangingPunct="0">
              <a:buClr>
                <a:srgbClr val="000000"/>
              </a:buClr>
              <a:buSzPct val="100000"/>
              <a:buFont typeface="Times New Roman" pitchFamily="18" charset="0"/>
              <a:buNone/>
            </a:pPr>
            <a:r>
              <a:rPr lang="fr-FR" altLang="fr-FR" dirty="0" smtClean="0">
                <a:solidFill>
                  <a:schemeClr val="bg2"/>
                </a:solidFill>
              </a:rPr>
              <a:t>T</a:t>
            </a:r>
            <a:r>
              <a:rPr lang="fr-FR" altLang="fr-FR" sz="1600" dirty="0" smtClean="0">
                <a:solidFill>
                  <a:schemeClr val="bg2"/>
                </a:solidFill>
              </a:rPr>
              <a:t>aux moyen de rejet de </a:t>
            </a:r>
            <a:r>
              <a:rPr lang="fr-FR" altLang="fr-FR" sz="1600" dirty="0" smtClean="0">
                <a:solidFill>
                  <a:srgbClr val="00B050"/>
                </a:solidFill>
              </a:rPr>
              <a:t>0,71% (-0,19%)</a:t>
            </a:r>
          </a:p>
          <a:p>
            <a:pPr algn="ctr" eaLnBrk="0" hangingPunct="0">
              <a:buClr>
                <a:srgbClr val="000000"/>
              </a:buClr>
              <a:buSzPct val="100000"/>
              <a:buFont typeface="Times New Roman" pitchFamily="18" charset="0"/>
              <a:buNone/>
            </a:pPr>
            <a:endParaRPr lang="fr-FR" altLang="fr-FR" sz="1600" dirty="0" smtClean="0">
              <a:solidFill>
                <a:schemeClr val="bg2"/>
              </a:solidFill>
            </a:endParaRPr>
          </a:p>
          <a:p>
            <a:pPr algn="ctr" eaLnBrk="0" hangingPunct="0">
              <a:buClr>
                <a:srgbClr val="000000"/>
              </a:buClr>
              <a:buSzPct val="100000"/>
              <a:buFont typeface="Times New Roman" pitchFamily="18" charset="0"/>
              <a:buNone/>
            </a:pPr>
            <a:r>
              <a:rPr lang="fr-FR" altLang="fr-FR" sz="1600" dirty="0" smtClean="0">
                <a:solidFill>
                  <a:schemeClr val="bg2"/>
                </a:solidFill>
              </a:rPr>
              <a:t>Sur </a:t>
            </a:r>
            <a:r>
              <a:rPr lang="fr-FR" altLang="fr-FR" sz="1600" dirty="0">
                <a:solidFill>
                  <a:schemeClr val="bg2"/>
                </a:solidFill>
              </a:rPr>
              <a:t>un total de </a:t>
            </a:r>
          </a:p>
          <a:p>
            <a:pPr algn="ctr" eaLnBrk="0" hangingPunct="0">
              <a:buClr>
                <a:srgbClr val="000000"/>
              </a:buClr>
              <a:buSzPct val="100000"/>
              <a:buFont typeface="Times New Roman" pitchFamily="18" charset="0"/>
              <a:buNone/>
            </a:pPr>
            <a:r>
              <a:rPr lang="fr-FR" altLang="fr-FR" sz="1600" dirty="0" smtClean="0">
                <a:solidFill>
                  <a:schemeClr val="bg2"/>
                </a:solidFill>
              </a:rPr>
              <a:t>86 671 factures</a:t>
            </a:r>
            <a:endParaRPr lang="fr-FR" altLang="fr-FR" sz="1600" dirty="0">
              <a:solidFill>
                <a:schemeClr val="bg2"/>
              </a:solidFill>
            </a:endParaRPr>
          </a:p>
          <a:p>
            <a:pPr algn="ctr" eaLnBrk="0" hangingPunct="0">
              <a:buClr>
                <a:srgbClr val="000000"/>
              </a:buClr>
              <a:buSzPct val="100000"/>
              <a:buFont typeface="Times New Roman" pitchFamily="18" charset="0"/>
              <a:buNone/>
            </a:pPr>
            <a:r>
              <a:rPr lang="fr-FR" altLang="fr-FR" sz="1600" dirty="0" smtClean="0">
                <a:solidFill>
                  <a:schemeClr val="bg2"/>
                </a:solidFill>
              </a:rPr>
              <a:t>Top </a:t>
            </a:r>
            <a:r>
              <a:rPr lang="fr-FR" altLang="fr-FR" sz="1600" dirty="0">
                <a:solidFill>
                  <a:schemeClr val="bg2"/>
                </a:solidFill>
              </a:rPr>
              <a:t>des anomalies</a:t>
            </a:r>
          </a:p>
        </p:txBody>
      </p:sp>
      <p:sp>
        <p:nvSpPr>
          <p:cNvPr id="2" name="Titre 1"/>
          <p:cNvSpPr>
            <a:spLocks noGrp="1"/>
          </p:cNvSpPr>
          <p:nvPr>
            <p:ph type="title"/>
          </p:nvPr>
        </p:nvSpPr>
        <p:spPr>
          <a:xfrm>
            <a:off x="562591" y="90864"/>
            <a:ext cx="11196000" cy="687939"/>
          </a:xfrm>
        </p:spPr>
        <p:txBody>
          <a:bodyPr/>
          <a:lstStyle/>
          <a:p>
            <a:r>
              <a:rPr lang="fr-FR" dirty="0" smtClean="0"/>
              <a:t>Qualité facturation (juin à octobre 2024)</a:t>
            </a:r>
            <a:endParaRPr lang="fr-FR" dirty="0"/>
          </a:p>
        </p:txBody>
      </p:sp>
    </p:spTree>
    <p:extLst>
      <p:ext uri="{BB962C8B-B14F-4D97-AF65-F5344CB8AC3E}">
        <p14:creationId xmlns:p14="http://schemas.microsoft.com/office/powerpoint/2010/main" val="13814934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05</a:t>
            </a:r>
            <a:endParaRPr lang="fr-FR" dirty="0"/>
          </a:p>
        </p:txBody>
      </p:sp>
      <p:sp>
        <p:nvSpPr>
          <p:cNvPr id="4" name="Espace réservé du texte 3"/>
          <p:cNvSpPr>
            <a:spLocks noGrp="1"/>
          </p:cNvSpPr>
          <p:nvPr>
            <p:ph type="body" sz="quarter" idx="3"/>
          </p:nvPr>
        </p:nvSpPr>
        <p:spPr/>
        <p:txBody>
          <a:bodyPr/>
          <a:lstStyle/>
          <a:p>
            <a:r>
              <a:rPr lang="fr-FR" dirty="0" smtClean="0"/>
              <a:t>Points divers</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38</a:t>
            </a:fld>
            <a:endParaRPr lang="fr-FR" dirty="0"/>
          </a:p>
        </p:txBody>
      </p:sp>
      <p:sp>
        <p:nvSpPr>
          <p:cNvPr id="6" name="Espace réservé du texte 5"/>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4002775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5"/>
          </p:nvPr>
        </p:nvSpPr>
        <p:spPr/>
        <p:txBody>
          <a:bodyPr/>
          <a:lstStyle/>
          <a:p>
            <a:fld id="{975A587B-5814-4D9B-9598-FE9CB954CB01}" type="slidenum">
              <a:rPr lang="fr-FR" smtClean="0"/>
              <a:pPr/>
              <a:t>39</a:t>
            </a:fld>
            <a:endParaRPr lang="fr-FR" dirty="0"/>
          </a:p>
        </p:txBody>
      </p:sp>
      <p:sp>
        <p:nvSpPr>
          <p:cNvPr id="3" name="Titre 2"/>
          <p:cNvSpPr>
            <a:spLocks noGrp="1"/>
          </p:cNvSpPr>
          <p:nvPr>
            <p:ph type="title"/>
          </p:nvPr>
        </p:nvSpPr>
        <p:spPr/>
        <p:txBody>
          <a:bodyPr/>
          <a:lstStyle/>
          <a:p>
            <a:r>
              <a:rPr lang="fr-FR" dirty="0" smtClean="0"/>
              <a:t>Contrôle facturation annuel- information	</a:t>
            </a:r>
            <a:endParaRPr lang="fr-FR" dirty="0"/>
          </a:p>
        </p:txBody>
      </p:sp>
      <p:sp>
        <p:nvSpPr>
          <p:cNvPr id="4" name="Espace réservé du texte 3"/>
          <p:cNvSpPr>
            <a:spLocks noGrp="1"/>
          </p:cNvSpPr>
          <p:nvPr>
            <p:ph type="body" sz="quarter" idx="16"/>
          </p:nvPr>
        </p:nvSpPr>
        <p:spPr>
          <a:xfrm>
            <a:off x="498660" y="1819708"/>
            <a:ext cx="10965440" cy="3767137"/>
          </a:xfrm>
        </p:spPr>
        <p:txBody>
          <a:bodyPr>
            <a:normAutofit fontScale="92500" lnSpcReduction="10000"/>
          </a:bodyPr>
          <a:lstStyle/>
          <a:p>
            <a:pPr algn="just"/>
            <a:r>
              <a:rPr lang="fr-FR" dirty="0"/>
              <a:t>L</a:t>
            </a:r>
            <a:r>
              <a:rPr lang="fr-FR" dirty="0" smtClean="0"/>
              <a:t>e contrôle national facturation a été suspendu cette année dans l’attente de la consolidation des groupes de travail nationaux qui ont été menés avec votre profession.</a:t>
            </a:r>
          </a:p>
          <a:p>
            <a:pPr algn="just"/>
            <a:endParaRPr lang="fr-FR" dirty="0"/>
          </a:p>
          <a:p>
            <a:pPr algn="just"/>
            <a:r>
              <a:rPr lang="fr-FR" dirty="0" smtClean="0"/>
              <a:t>Au sein de notre organisme, nous avions réalisé environ 50% des analyses à conduire. Aucune notification n’a été adressée.</a:t>
            </a:r>
          </a:p>
          <a:p>
            <a:pPr algn="just"/>
            <a:endParaRPr lang="fr-FR" dirty="0" smtClean="0"/>
          </a:p>
          <a:p>
            <a:pPr algn="just"/>
            <a:r>
              <a:rPr lang="fr-FR" dirty="0" smtClean="0"/>
              <a:t>Deux courriers ont été adressés le 9 décembre 2024 pour informer les prescripteurs que la mauvaise qualité des leurs prescriptions a entrainé des indus :</a:t>
            </a:r>
          </a:p>
          <a:p>
            <a:pPr marL="342900" indent="-342900">
              <a:buFont typeface="Wingdings" panose="05000000000000000000" pitchFamily="2" charset="2"/>
              <a:buChar char="Ø"/>
            </a:pPr>
            <a:r>
              <a:rPr lang="fr-FR" dirty="0" smtClean="0"/>
              <a:t>HNFC </a:t>
            </a:r>
            <a:r>
              <a:rPr lang="fr-FR" dirty="0"/>
              <a:t>: </a:t>
            </a:r>
            <a:r>
              <a:rPr lang="fr-FR" dirty="0" smtClean="0"/>
              <a:t>717,42</a:t>
            </a:r>
            <a:r>
              <a:rPr lang="fr-FR" dirty="0"/>
              <a:t>€ d’indu </a:t>
            </a:r>
            <a:r>
              <a:rPr lang="fr-FR" dirty="0" smtClean="0"/>
              <a:t>-  anomalies </a:t>
            </a:r>
            <a:r>
              <a:rPr lang="fr-FR" dirty="0"/>
              <a:t>portant sur des PM </a:t>
            </a:r>
            <a:r>
              <a:rPr lang="fr-FR" dirty="0" smtClean="0"/>
              <a:t>incomplètes </a:t>
            </a:r>
            <a:r>
              <a:rPr lang="fr-FR" dirty="0"/>
              <a:t>(absence durée traitement) et absence de signature de la </a:t>
            </a:r>
            <a:r>
              <a:rPr lang="fr-FR" dirty="0" smtClean="0"/>
              <a:t>PM</a:t>
            </a:r>
            <a:endParaRPr lang="fr-FR" dirty="0"/>
          </a:p>
          <a:p>
            <a:pPr marL="342900" indent="-342900">
              <a:buFont typeface="Wingdings" panose="05000000000000000000" pitchFamily="2" charset="2"/>
              <a:buChar char="Ø"/>
            </a:pPr>
            <a:r>
              <a:rPr lang="fr-FR" dirty="0" smtClean="0"/>
              <a:t>Médecin </a:t>
            </a:r>
            <a:r>
              <a:rPr lang="fr-FR" dirty="0"/>
              <a:t>: </a:t>
            </a:r>
            <a:r>
              <a:rPr lang="fr-FR" dirty="0" smtClean="0"/>
              <a:t>954,63</a:t>
            </a:r>
            <a:r>
              <a:rPr lang="fr-FR" dirty="0"/>
              <a:t>€ d’indu </a:t>
            </a:r>
            <a:r>
              <a:rPr lang="fr-FR" dirty="0" smtClean="0"/>
              <a:t>-  </a:t>
            </a:r>
            <a:r>
              <a:rPr lang="fr-FR" dirty="0"/>
              <a:t>motifs </a:t>
            </a:r>
            <a:r>
              <a:rPr lang="fr-FR" dirty="0" smtClean="0"/>
              <a:t>similaires à ceux observés pour </a:t>
            </a:r>
            <a:r>
              <a:rPr lang="fr-FR" dirty="0"/>
              <a:t>l’HNFC.</a:t>
            </a:r>
          </a:p>
          <a:p>
            <a:endParaRPr lang="fr-FR" dirty="0"/>
          </a:p>
          <a:p>
            <a:endParaRPr lang="fr-FR" dirty="0"/>
          </a:p>
        </p:txBody>
      </p:sp>
    </p:spTree>
    <p:extLst>
      <p:ext uri="{BB962C8B-B14F-4D97-AF65-F5344CB8AC3E}">
        <p14:creationId xmlns:p14="http://schemas.microsoft.com/office/powerpoint/2010/main" val="2361507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02</a:t>
            </a:r>
            <a:endParaRPr lang="fr-FR" dirty="0"/>
          </a:p>
        </p:txBody>
      </p:sp>
      <p:sp>
        <p:nvSpPr>
          <p:cNvPr id="4" name="Espace réservé du texte 3"/>
          <p:cNvSpPr>
            <a:spLocks noGrp="1"/>
          </p:cNvSpPr>
          <p:nvPr>
            <p:ph type="body" sz="quarter" idx="3"/>
          </p:nvPr>
        </p:nvSpPr>
        <p:spPr/>
        <p:txBody>
          <a:bodyPr>
            <a:normAutofit/>
          </a:bodyPr>
          <a:lstStyle/>
          <a:p>
            <a:r>
              <a:rPr lang="fr-FR" dirty="0"/>
              <a:t>Analyse des dépenses de santé au 31 </a:t>
            </a:r>
            <a:r>
              <a:rPr lang="fr-FR" dirty="0" smtClean="0"/>
              <a:t>octobre 2024</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4</a:t>
            </a:fld>
            <a:endParaRPr lang="fr-FR" dirty="0"/>
          </a:p>
        </p:txBody>
      </p:sp>
      <p:sp>
        <p:nvSpPr>
          <p:cNvPr id="8" name="Espace réservé du texte 7"/>
          <p:cNvSpPr>
            <a:spLocks noGrp="1"/>
          </p:cNvSpPr>
          <p:nvPr>
            <p:ph type="body" sz="quarter" idx="28"/>
          </p:nvPr>
        </p:nvSpPr>
        <p:spPr/>
        <p:txBody>
          <a:bodyPr/>
          <a:lstStyle/>
          <a:p>
            <a:endParaRPr lang="fr-FR" dirty="0"/>
          </a:p>
        </p:txBody>
      </p:sp>
    </p:spTree>
    <p:extLst>
      <p:ext uri="{BB962C8B-B14F-4D97-AF65-F5344CB8AC3E}">
        <p14:creationId xmlns:p14="http://schemas.microsoft.com/office/powerpoint/2010/main" val="2404507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5"/>
          </p:nvPr>
        </p:nvSpPr>
        <p:spPr/>
        <p:txBody>
          <a:bodyPr/>
          <a:lstStyle/>
          <a:p>
            <a:fld id="{975A587B-5814-4D9B-9598-FE9CB954CB01}" type="slidenum">
              <a:rPr lang="fr-FR" smtClean="0"/>
              <a:pPr/>
              <a:t>40</a:t>
            </a:fld>
            <a:endParaRPr lang="fr-FR" dirty="0"/>
          </a:p>
        </p:txBody>
      </p:sp>
      <p:sp>
        <p:nvSpPr>
          <p:cNvPr id="3" name="Titre 2"/>
          <p:cNvSpPr>
            <a:spLocks noGrp="1"/>
          </p:cNvSpPr>
          <p:nvPr>
            <p:ph type="title"/>
          </p:nvPr>
        </p:nvSpPr>
        <p:spPr>
          <a:xfrm>
            <a:off x="498660" y="494778"/>
            <a:ext cx="11196000" cy="752131"/>
          </a:xfrm>
        </p:spPr>
        <p:txBody>
          <a:bodyPr/>
          <a:lstStyle/>
          <a:p>
            <a:r>
              <a:rPr lang="fr-FR" dirty="0" smtClean="0"/>
              <a:t>Contrôle à visée pédagogique primo installé- évolution	</a:t>
            </a:r>
            <a:endParaRPr lang="fr-FR" dirty="0"/>
          </a:p>
        </p:txBody>
      </p:sp>
      <p:sp>
        <p:nvSpPr>
          <p:cNvPr id="4" name="Espace réservé du texte 3"/>
          <p:cNvSpPr>
            <a:spLocks noGrp="1"/>
          </p:cNvSpPr>
          <p:nvPr>
            <p:ph type="body" sz="quarter" idx="16"/>
          </p:nvPr>
        </p:nvSpPr>
        <p:spPr>
          <a:xfrm>
            <a:off x="674256" y="1477819"/>
            <a:ext cx="11020858" cy="3084945"/>
          </a:xfrm>
        </p:spPr>
        <p:txBody>
          <a:bodyPr>
            <a:normAutofit fontScale="55000" lnSpcReduction="20000"/>
          </a:bodyPr>
          <a:lstStyle/>
          <a:p>
            <a:pPr algn="just"/>
            <a:r>
              <a:rPr lang="fr-FR" dirty="0" smtClean="0"/>
              <a:t>Le contrôle à visée pédagogique concernant les primo installés va évoluer à compter du 1</a:t>
            </a:r>
            <a:r>
              <a:rPr lang="fr-FR" baseline="30000" dirty="0" smtClean="0"/>
              <a:t>er</a:t>
            </a:r>
            <a:r>
              <a:rPr lang="fr-FR" dirty="0" smtClean="0"/>
              <a:t> janvier 2025.</a:t>
            </a:r>
          </a:p>
          <a:p>
            <a:pPr algn="just"/>
            <a:r>
              <a:rPr lang="fr-FR" dirty="0" smtClean="0"/>
              <a:t>Le suivi de la facturation va passer d’une logique de contrôle à postériori à une vérification à priori des facturations réalisées et concernera les IDEL s’installant en libéral à compter du 1</a:t>
            </a:r>
            <a:r>
              <a:rPr lang="fr-FR" baseline="30000" dirty="0" smtClean="0"/>
              <a:t>er</a:t>
            </a:r>
            <a:r>
              <a:rPr lang="fr-FR" dirty="0" smtClean="0"/>
              <a:t> janvier 2025.</a:t>
            </a:r>
          </a:p>
          <a:p>
            <a:pPr algn="just"/>
            <a:r>
              <a:rPr lang="fr-FR" dirty="0" smtClean="0"/>
              <a:t>Contrôle de 50 factures réparties sur un maximum de lots dans un délai de 4 mois après le démarrage d’activité du PS</a:t>
            </a:r>
          </a:p>
          <a:p>
            <a:pPr marL="342900" indent="-342900" algn="just">
              <a:buFont typeface="Arial" panose="020B0604020202020204" pitchFamily="34" charset="0"/>
              <a:buChar char="•"/>
            </a:pPr>
            <a:r>
              <a:rPr lang="fr-FR" dirty="0">
                <a:solidFill>
                  <a:schemeClr val="tx1"/>
                </a:solidFill>
              </a:rPr>
              <a:t>Les factures contrôlées en anomalie sont rejetées dans IRIS avec le motif </a:t>
            </a:r>
            <a:r>
              <a:rPr lang="fr-FR" dirty="0" smtClean="0">
                <a:solidFill>
                  <a:schemeClr val="tx1"/>
                </a:solidFill>
              </a:rPr>
              <a:t>d’invalidation 153 </a:t>
            </a:r>
            <a:r>
              <a:rPr lang="fr-FR" dirty="0">
                <a:solidFill>
                  <a:schemeClr val="tx1"/>
                </a:solidFill>
              </a:rPr>
              <a:t>« invalidation à l’initiative de la caisse »</a:t>
            </a:r>
          </a:p>
          <a:p>
            <a:pPr marL="342900" indent="-342900" algn="just">
              <a:buFont typeface="Arial" panose="020B0604020202020204" pitchFamily="34" charset="0"/>
              <a:buChar char="•"/>
            </a:pPr>
            <a:r>
              <a:rPr lang="fr-FR" dirty="0" smtClean="0">
                <a:solidFill>
                  <a:schemeClr val="tx1"/>
                </a:solidFill>
              </a:rPr>
              <a:t>Accompagnement </a:t>
            </a:r>
            <a:r>
              <a:rPr lang="fr-FR" dirty="0">
                <a:solidFill>
                  <a:schemeClr val="tx1"/>
                </a:solidFill>
              </a:rPr>
              <a:t>de tous les rejets par appel téléphonique </a:t>
            </a:r>
            <a:endParaRPr lang="fr-FR" dirty="0" smtClean="0">
              <a:solidFill>
                <a:schemeClr val="tx1"/>
              </a:solidFill>
            </a:endParaRPr>
          </a:p>
          <a:p>
            <a:pPr marL="342900" indent="-342900" algn="just">
              <a:buFont typeface="Arial" panose="020B0604020202020204" pitchFamily="34" charset="0"/>
              <a:buChar char="•"/>
            </a:pPr>
            <a:r>
              <a:rPr lang="fr-FR" dirty="0" smtClean="0">
                <a:solidFill>
                  <a:schemeClr val="tx1"/>
                </a:solidFill>
              </a:rPr>
              <a:t>Aucun </a:t>
            </a:r>
            <a:r>
              <a:rPr lang="fr-FR" dirty="0">
                <a:solidFill>
                  <a:schemeClr val="tx1"/>
                </a:solidFill>
              </a:rPr>
              <a:t>indu n’est notifié puisque le contrôle est a priori</a:t>
            </a:r>
          </a:p>
          <a:p>
            <a:pPr marL="342900" indent="-342900" algn="just">
              <a:buFont typeface="Arial" panose="020B0604020202020204" pitchFamily="34" charset="0"/>
              <a:buChar char="•"/>
            </a:pPr>
            <a:r>
              <a:rPr lang="fr-FR" dirty="0" smtClean="0">
                <a:solidFill>
                  <a:schemeClr val="tx1"/>
                </a:solidFill>
              </a:rPr>
              <a:t>Envoi </a:t>
            </a:r>
            <a:r>
              <a:rPr lang="fr-FR" dirty="0">
                <a:solidFill>
                  <a:schemeClr val="tx1"/>
                </a:solidFill>
              </a:rPr>
              <a:t>d’un courrier de synthèse avec la liste des anomalies en fin de contrôle, </a:t>
            </a:r>
            <a:r>
              <a:rPr lang="fr-FR" dirty="0" smtClean="0">
                <a:solidFill>
                  <a:schemeClr val="tx1"/>
                </a:solidFill>
              </a:rPr>
              <a:t>tracé</a:t>
            </a:r>
          </a:p>
          <a:p>
            <a:pPr marL="342900" indent="-342900" algn="just">
              <a:buFont typeface="Arial" panose="020B0604020202020204" pitchFamily="34" charset="0"/>
              <a:buChar char="•"/>
            </a:pPr>
            <a:endParaRPr lang="fr-FR" dirty="0">
              <a:solidFill>
                <a:schemeClr val="tx1"/>
              </a:solidFill>
            </a:endParaRPr>
          </a:p>
          <a:p>
            <a:pPr algn="just"/>
            <a:r>
              <a:rPr lang="fr-FR" dirty="0" smtClean="0"/>
              <a:t>Un contrôle final sera réalisé à  12 mois (à priori ou à postériori) avec accompagnement du PS par téléphone sur une base de 50 factures par contrôle et selon un ciblage préalable en lien avec les anomalies détectées.</a:t>
            </a:r>
          </a:p>
          <a:p>
            <a:pPr algn="just"/>
            <a:r>
              <a:rPr lang="fr-FR" dirty="0" smtClean="0"/>
              <a:t>Lors de ce second contrôle, s’il est réalisé à postériori, une notification d’indu sera systématiquement notifié.</a:t>
            </a:r>
            <a:endParaRPr lang="fr-FR" dirty="0"/>
          </a:p>
          <a:p>
            <a:pPr algn="just"/>
            <a:endParaRPr lang="fr-FR" dirty="0"/>
          </a:p>
          <a:p>
            <a:pPr algn="just"/>
            <a:r>
              <a:rPr lang="fr-FR" dirty="0" smtClean="0"/>
              <a:t>Nous attendons encore des éléments de cadrage au niveau national </a:t>
            </a:r>
          </a:p>
          <a:p>
            <a:pPr algn="just"/>
            <a:endParaRPr lang="fr-FR" dirty="0"/>
          </a:p>
        </p:txBody>
      </p:sp>
      <p:pic>
        <p:nvPicPr>
          <p:cNvPr id="5" name="Image 4"/>
          <p:cNvPicPr>
            <a:picLocks noChangeAspect="1"/>
          </p:cNvPicPr>
          <p:nvPr/>
        </p:nvPicPr>
        <p:blipFill>
          <a:blip r:embed="rId2"/>
          <a:stretch>
            <a:fillRect/>
          </a:stretch>
        </p:blipFill>
        <p:spPr>
          <a:xfrm>
            <a:off x="5248802" y="4100945"/>
            <a:ext cx="6704001" cy="2650419"/>
          </a:xfrm>
          <a:prstGeom prst="rect">
            <a:avLst/>
          </a:prstGeom>
        </p:spPr>
      </p:pic>
    </p:spTree>
    <p:extLst>
      <p:ext uri="{BB962C8B-B14F-4D97-AF65-F5344CB8AC3E}">
        <p14:creationId xmlns:p14="http://schemas.microsoft.com/office/powerpoint/2010/main" val="3041902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5"/>
          </p:nvPr>
        </p:nvSpPr>
        <p:spPr/>
        <p:txBody>
          <a:bodyPr/>
          <a:lstStyle/>
          <a:p>
            <a:fld id="{975A587B-5814-4D9B-9598-FE9CB954CB01}" type="slidenum">
              <a:rPr lang="fr-FR" smtClean="0"/>
              <a:pPr/>
              <a:t>41</a:t>
            </a:fld>
            <a:endParaRPr lang="fr-FR" dirty="0"/>
          </a:p>
        </p:txBody>
      </p:sp>
      <p:sp>
        <p:nvSpPr>
          <p:cNvPr id="3" name="Titre 2"/>
          <p:cNvSpPr>
            <a:spLocks noGrp="1"/>
          </p:cNvSpPr>
          <p:nvPr>
            <p:ph type="title"/>
          </p:nvPr>
        </p:nvSpPr>
        <p:spPr>
          <a:xfrm>
            <a:off x="499113" y="153033"/>
            <a:ext cx="11196000" cy="761367"/>
          </a:xfrm>
        </p:spPr>
        <p:txBody>
          <a:bodyPr/>
          <a:lstStyle/>
          <a:p>
            <a:r>
              <a:rPr lang="fr-FR" dirty="0" smtClean="0"/>
              <a:t>Déploiement dispositif PRADO insuffisance cardiaque</a:t>
            </a:r>
            <a:endParaRPr lang="fr-FR" dirty="0"/>
          </a:p>
        </p:txBody>
      </p:sp>
      <p:sp>
        <p:nvSpPr>
          <p:cNvPr id="4" name="Espace réservé du texte 3"/>
          <p:cNvSpPr>
            <a:spLocks noGrp="1"/>
          </p:cNvSpPr>
          <p:nvPr>
            <p:ph type="body" sz="quarter" idx="16"/>
          </p:nvPr>
        </p:nvSpPr>
        <p:spPr>
          <a:xfrm>
            <a:off x="618836" y="1080800"/>
            <a:ext cx="11076277" cy="5436847"/>
          </a:xfrm>
        </p:spPr>
        <p:txBody>
          <a:bodyPr>
            <a:normAutofit fontScale="77500" lnSpcReduction="20000"/>
          </a:bodyPr>
          <a:lstStyle/>
          <a:p>
            <a:r>
              <a:rPr lang="fr-FR" dirty="0" smtClean="0"/>
              <a:t>Le dispositif PRADO vient d’être déployé au sein de l’HNFC sur le volet insuffisance cardiaque.</a:t>
            </a:r>
          </a:p>
          <a:p>
            <a:endParaRPr lang="fr-FR" dirty="0"/>
          </a:p>
          <a:p>
            <a:pPr algn="just"/>
            <a:r>
              <a:rPr lang="fr-FR" b="1" dirty="0"/>
              <a:t>Déroulement du service</a:t>
            </a:r>
          </a:p>
          <a:p>
            <a:pPr algn="just"/>
            <a:r>
              <a:rPr lang="fr-FR" dirty="0"/>
              <a:t>Dans le cadre du Prado pour insuffisance cardiaque, l'infirmier prévoit :</a:t>
            </a:r>
          </a:p>
          <a:p>
            <a:pPr marL="342900" indent="-342900" algn="just">
              <a:buFontTx/>
              <a:buChar char="-"/>
            </a:pPr>
            <a:r>
              <a:rPr lang="fr-FR" dirty="0" smtClean="0"/>
              <a:t>une </a:t>
            </a:r>
            <a:r>
              <a:rPr lang="fr-FR" dirty="0"/>
              <a:t>séance hebdomadaire de surveillance et d'éducation pendant 2 mois pour tous les patients </a:t>
            </a:r>
            <a:r>
              <a:rPr lang="fr-FR" dirty="0" smtClean="0"/>
              <a:t>;</a:t>
            </a:r>
          </a:p>
          <a:p>
            <a:pPr marL="342900" indent="-342900" algn="just">
              <a:buFontTx/>
              <a:buChar char="-"/>
            </a:pPr>
            <a:r>
              <a:rPr lang="fr-FR" dirty="0" smtClean="0"/>
              <a:t>puis</a:t>
            </a:r>
            <a:r>
              <a:rPr lang="fr-FR" dirty="0"/>
              <a:t>, pour les patients en stade NYHA III et IV, une séance bimensuelle pendant 4 mois (15 séances maximum au total).</a:t>
            </a:r>
          </a:p>
          <a:p>
            <a:pPr algn="just"/>
            <a:r>
              <a:rPr lang="fr-FR" dirty="0"/>
              <a:t>Le service prévoit pour les autres professionnels de santé :</a:t>
            </a:r>
          </a:p>
          <a:p>
            <a:pPr marL="342900" indent="-342900" algn="just">
              <a:buFontTx/>
              <a:buChar char="-"/>
            </a:pPr>
            <a:r>
              <a:rPr lang="fr-FR" dirty="0" smtClean="0"/>
              <a:t>une </a:t>
            </a:r>
            <a:r>
              <a:rPr lang="fr-FR" dirty="0"/>
              <a:t>consultation avec le médecin traitant dans la semaine suivant le retour à domicile et une consultation longue dans les 2 mois </a:t>
            </a:r>
            <a:r>
              <a:rPr lang="fr-FR" dirty="0" smtClean="0"/>
              <a:t>;</a:t>
            </a:r>
          </a:p>
          <a:p>
            <a:pPr marL="342900" indent="-342900" algn="just">
              <a:buFontTx/>
              <a:buChar char="-"/>
            </a:pPr>
            <a:r>
              <a:rPr lang="fr-FR" dirty="0" smtClean="0"/>
              <a:t>une </a:t>
            </a:r>
            <a:r>
              <a:rPr lang="fr-FR" dirty="0"/>
              <a:t>information du pharmacien d'officine sur la sortie du patient </a:t>
            </a:r>
            <a:r>
              <a:rPr lang="fr-FR" dirty="0" smtClean="0"/>
              <a:t>;</a:t>
            </a:r>
          </a:p>
          <a:p>
            <a:pPr marL="342900" indent="-342900" algn="just">
              <a:buFontTx/>
              <a:buChar char="-"/>
            </a:pPr>
            <a:r>
              <a:rPr lang="fr-FR" dirty="0" smtClean="0"/>
              <a:t>une </a:t>
            </a:r>
            <a:r>
              <a:rPr lang="fr-FR" dirty="0"/>
              <a:t>consultation dans le 2e mois avec le cardiologue</a:t>
            </a:r>
            <a:r>
              <a:rPr lang="fr-FR" dirty="0" smtClean="0"/>
              <a:t>.</a:t>
            </a:r>
          </a:p>
          <a:p>
            <a:pPr marL="342900" indent="-342900" algn="just">
              <a:buFontTx/>
              <a:buChar char="-"/>
            </a:pPr>
            <a:endParaRPr lang="fr-FR" dirty="0"/>
          </a:p>
          <a:p>
            <a:pPr algn="just"/>
            <a:r>
              <a:rPr lang="fr-FR" dirty="0"/>
              <a:t>Un mémo « </a:t>
            </a:r>
            <a:r>
              <a:rPr lang="fr-FR" dirty="0">
                <a:hlinkClick r:id="rId2"/>
              </a:rPr>
              <a:t>Suivi en ville après décompensation cardiaque (PDF)</a:t>
            </a:r>
            <a:r>
              <a:rPr lang="fr-FR" dirty="0"/>
              <a:t> » présente l’organisation générale du service et permet aux infirmiers de situer leurs interventions dans le parcours de soins de l’insuffisant cardiaque de retour à domicile, en coordination avec le suivi assuré par les autres professionnels de santé</a:t>
            </a:r>
            <a:r>
              <a:rPr lang="fr-FR" dirty="0" smtClean="0"/>
              <a:t>.</a:t>
            </a:r>
          </a:p>
          <a:p>
            <a:pPr algn="just"/>
            <a:r>
              <a:rPr lang="fr-FR" dirty="0"/>
              <a:t>Un livret « </a:t>
            </a:r>
            <a:r>
              <a:rPr lang="fr-FR" dirty="0">
                <a:hlinkClick r:id="rId3" tooltip="Document - Mon carnet de suivi après mon hospitalisation pour décompensation cardiaque (PDF - 942 ko) (nouvelle fenêtre)"/>
              </a:rPr>
              <a:t>Mon carnet de suivi après mon hospitalisation pour décompensation cardiaque (PDF)</a:t>
            </a:r>
            <a:r>
              <a:rPr lang="fr-FR" dirty="0"/>
              <a:t> »  est par ailleurs remis au patient ayant adhéré à Prado en fin de séjour. Préalablement complété des « éléments de sortie » par l’équipe hospitalière, il est à demander par l’infirmier au patient à l’issue de la première séance de suivi et à compléter à chaque rendez-vous.</a:t>
            </a:r>
          </a:p>
          <a:p>
            <a:endParaRPr lang="fr-FR" dirty="0"/>
          </a:p>
        </p:txBody>
      </p:sp>
    </p:spTree>
    <p:extLst>
      <p:ext uri="{BB962C8B-B14F-4D97-AF65-F5344CB8AC3E}">
        <p14:creationId xmlns:p14="http://schemas.microsoft.com/office/powerpoint/2010/main" val="3102788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numéro de diapositive 2"/>
          <p:cNvSpPr>
            <a:spLocks noGrp="1"/>
          </p:cNvSpPr>
          <p:nvPr>
            <p:ph type="sldNum" sz="quarter" idx="26"/>
          </p:nvPr>
        </p:nvSpPr>
        <p:spPr/>
        <p:txBody>
          <a:bodyPr/>
          <a:lstStyle/>
          <a:p>
            <a:fld id="{975A587B-5814-4D9B-9598-FE9CB954CB01}" type="slidenum">
              <a:rPr lang="fr-FR" smtClean="0"/>
              <a:pPr/>
              <a:t>42</a:t>
            </a:fld>
            <a:endParaRPr lang="fr-FR" dirty="0"/>
          </a:p>
        </p:txBody>
      </p:sp>
      <p:sp>
        <p:nvSpPr>
          <p:cNvPr id="4" name="Espace réservé du texte 3"/>
          <p:cNvSpPr>
            <a:spLocks noGrp="1"/>
          </p:cNvSpPr>
          <p:nvPr>
            <p:ph type="body" sz="quarter" idx="28"/>
          </p:nvPr>
        </p:nvSpPr>
        <p:spPr>
          <a:xfrm>
            <a:off x="1693919" y="2149061"/>
            <a:ext cx="50599" cy="1343439"/>
          </a:xfrm>
        </p:spPr>
        <p:txBody>
          <a:bodyPr/>
          <a:lstStyle/>
          <a:p>
            <a:endParaRPr lang="fr-FR" dirty="0"/>
          </a:p>
        </p:txBody>
      </p:sp>
      <p:sp>
        <p:nvSpPr>
          <p:cNvPr id="5" name="Espace réservé du texte 4"/>
          <p:cNvSpPr>
            <a:spLocks noGrp="1"/>
          </p:cNvSpPr>
          <p:nvPr>
            <p:ph type="body" sz="quarter" idx="35"/>
          </p:nvPr>
        </p:nvSpPr>
        <p:spPr>
          <a:xfrm>
            <a:off x="1966191" y="2010795"/>
            <a:ext cx="7556500" cy="2164041"/>
          </a:xfrm>
        </p:spPr>
        <p:txBody>
          <a:bodyPr>
            <a:noAutofit/>
          </a:bodyPr>
          <a:lstStyle/>
          <a:p>
            <a:r>
              <a:rPr lang="fr-FR" sz="2000" dirty="0"/>
              <a:t>La Prochaine commission se tiendra </a:t>
            </a:r>
            <a:r>
              <a:rPr lang="fr-FR" sz="2000"/>
              <a:t>le </a:t>
            </a:r>
            <a:r>
              <a:rPr lang="fr-FR" sz="2000" smtClean="0"/>
              <a:t>8 </a:t>
            </a:r>
            <a:r>
              <a:rPr lang="fr-FR" sz="2000" dirty="0" smtClean="0"/>
              <a:t>juillet</a:t>
            </a:r>
            <a:endParaRPr lang="fr-FR" sz="2000" dirty="0"/>
          </a:p>
          <a:p>
            <a:endParaRPr lang="fr-FR" sz="2000" dirty="0"/>
          </a:p>
          <a:p>
            <a:r>
              <a:rPr lang="fr-FR" sz="2000" dirty="0"/>
              <a:t>À </a:t>
            </a:r>
            <a:r>
              <a:rPr lang="fr-FR" sz="2000" dirty="0" smtClean="0"/>
              <a:t>13h30 </a:t>
            </a:r>
            <a:r>
              <a:rPr lang="fr-FR" sz="2000" dirty="0"/>
              <a:t>pour la section sociale et </a:t>
            </a:r>
            <a:r>
              <a:rPr lang="fr-FR" sz="2000" dirty="0" smtClean="0"/>
              <a:t>14h00 </a:t>
            </a:r>
            <a:r>
              <a:rPr lang="fr-FR" sz="2000" dirty="0"/>
              <a:t>pour la section professionnelle</a:t>
            </a:r>
          </a:p>
        </p:txBody>
      </p:sp>
    </p:spTree>
    <p:extLst>
      <p:ext uri="{BB962C8B-B14F-4D97-AF65-F5344CB8AC3E}">
        <p14:creationId xmlns:p14="http://schemas.microsoft.com/office/powerpoint/2010/main" val="565835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60362" y="84386"/>
            <a:ext cx="11196000" cy="1114817"/>
          </a:xfrm>
        </p:spPr>
        <p:txBody>
          <a:bodyPr/>
          <a:lstStyle/>
          <a:p>
            <a:r>
              <a:rPr lang="fr-FR" dirty="0"/>
              <a:t>Statistiques de </a:t>
            </a:r>
            <a:r>
              <a:rPr lang="fr-FR" dirty="0" smtClean="0"/>
              <a:t>dépenses 2024 : </a:t>
            </a:r>
            <a:r>
              <a:rPr lang="fr-FR" dirty="0"/>
              <a:t>les principaux </a:t>
            </a:r>
            <a:r>
              <a:rPr lang="fr-FR" dirty="0" err="1" smtClean="0"/>
              <a:t>pointS</a:t>
            </a:r>
            <a:r>
              <a:rPr lang="fr-FR" dirty="0" smtClean="0"/>
              <a:t> </a:t>
            </a:r>
            <a:r>
              <a:rPr lang="fr-FR" dirty="0"/>
              <a:t>à retenir</a:t>
            </a:r>
          </a:p>
        </p:txBody>
      </p:sp>
      <p:sp>
        <p:nvSpPr>
          <p:cNvPr id="2" name="Espace réservé du numéro de diapositive 1"/>
          <p:cNvSpPr>
            <a:spLocks noGrp="1"/>
          </p:cNvSpPr>
          <p:nvPr>
            <p:ph type="sldNum" sz="quarter" idx="4294967295"/>
          </p:nvPr>
        </p:nvSpPr>
        <p:spPr>
          <a:xfrm>
            <a:off x="0" y="6229350"/>
            <a:ext cx="720725" cy="288925"/>
          </a:xfrm>
        </p:spPr>
        <p:txBody>
          <a:bodyPr/>
          <a:lstStyle/>
          <a:p>
            <a:fld id="{975A587B-5814-4D9B-9598-FE9CB954CB01}" type="slidenum">
              <a:rPr lang="fr-FR" smtClean="0"/>
              <a:pPr/>
              <a:t>5</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54765283"/>
              </p:ext>
            </p:extLst>
          </p:nvPr>
        </p:nvGraphicFramePr>
        <p:xfrm>
          <a:off x="1484311" y="2433818"/>
          <a:ext cx="7583488" cy="3939994"/>
        </p:xfrm>
        <a:graphic>
          <a:graphicData uri="http://schemas.openxmlformats.org/drawingml/2006/table">
            <a:tbl>
              <a:tblPr/>
              <a:tblGrid>
                <a:gridCol w="923408">
                  <a:extLst>
                    <a:ext uri="{9D8B030D-6E8A-4147-A177-3AD203B41FA5}">
                      <a16:colId xmlns:a16="http://schemas.microsoft.com/office/drawing/2014/main" val="740405082"/>
                    </a:ext>
                  </a:extLst>
                </a:gridCol>
                <a:gridCol w="1735656">
                  <a:extLst>
                    <a:ext uri="{9D8B030D-6E8A-4147-A177-3AD203B41FA5}">
                      <a16:colId xmlns:a16="http://schemas.microsoft.com/office/drawing/2014/main" val="3014777157"/>
                    </a:ext>
                  </a:extLst>
                </a:gridCol>
                <a:gridCol w="962025">
                  <a:extLst>
                    <a:ext uri="{9D8B030D-6E8A-4147-A177-3AD203B41FA5}">
                      <a16:colId xmlns:a16="http://schemas.microsoft.com/office/drawing/2014/main" val="4005031011"/>
                    </a:ext>
                  </a:extLst>
                </a:gridCol>
                <a:gridCol w="962025">
                  <a:extLst>
                    <a:ext uri="{9D8B030D-6E8A-4147-A177-3AD203B41FA5}">
                      <a16:colId xmlns:a16="http://schemas.microsoft.com/office/drawing/2014/main" val="1280238901"/>
                    </a:ext>
                  </a:extLst>
                </a:gridCol>
                <a:gridCol w="847725">
                  <a:extLst>
                    <a:ext uri="{9D8B030D-6E8A-4147-A177-3AD203B41FA5}">
                      <a16:colId xmlns:a16="http://schemas.microsoft.com/office/drawing/2014/main" val="4167708685"/>
                    </a:ext>
                  </a:extLst>
                </a:gridCol>
                <a:gridCol w="809625">
                  <a:extLst>
                    <a:ext uri="{9D8B030D-6E8A-4147-A177-3AD203B41FA5}">
                      <a16:colId xmlns:a16="http://schemas.microsoft.com/office/drawing/2014/main" val="1716860725"/>
                    </a:ext>
                  </a:extLst>
                </a:gridCol>
                <a:gridCol w="1343024">
                  <a:extLst>
                    <a:ext uri="{9D8B030D-6E8A-4147-A177-3AD203B41FA5}">
                      <a16:colId xmlns:a16="http://schemas.microsoft.com/office/drawing/2014/main" val="1883036474"/>
                    </a:ext>
                  </a:extLst>
                </a:gridCol>
              </a:tblGrid>
              <a:tr h="157057">
                <a:tc rowSpan="2" gridSpan="2">
                  <a:txBody>
                    <a:bodyPr/>
                    <a:lstStyle/>
                    <a:p>
                      <a:pPr algn="ctr" fontAlgn="ctr"/>
                      <a:r>
                        <a:rPr lang="fr-FR" sz="1000" b="1" i="0" u="none" strike="noStrike" dirty="0">
                          <a:solidFill>
                            <a:srgbClr val="333333"/>
                          </a:solidFill>
                          <a:effectLst/>
                          <a:latin typeface="Arial" panose="020B0604020202020204" pitchFamily="34" charset="0"/>
                        </a:rPr>
                        <a:t>Postes de dépenses</a:t>
                      </a:r>
                    </a:p>
                  </a:txBody>
                  <a:tcPr marL="7479" marR="7479" marT="7479" marB="0" anchor="ctr">
                    <a:lnL w="1270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rowSpan="2" hMerge="1">
                  <a:txBody>
                    <a:bodyPr/>
                    <a:lstStyle/>
                    <a:p>
                      <a:endParaRPr lang="fr-FR"/>
                    </a:p>
                  </a:txBody>
                  <a:tcPr/>
                </a:tc>
                <a:tc gridSpan="3">
                  <a:txBody>
                    <a:bodyPr/>
                    <a:lstStyle/>
                    <a:p>
                      <a:pPr algn="ctr" fontAlgn="ctr"/>
                      <a:r>
                        <a:rPr lang="fr-FR" sz="1000" b="1" i="0" u="none" strike="noStrike" dirty="0">
                          <a:solidFill>
                            <a:srgbClr val="333333"/>
                          </a:solidFill>
                          <a:effectLst/>
                          <a:latin typeface="Arial" panose="020B0604020202020204" pitchFamily="34" charset="0"/>
                        </a:rPr>
                        <a:t>Territoire de Belfort</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rowSpan="2">
                  <a:txBody>
                    <a:bodyPr/>
                    <a:lstStyle/>
                    <a:p>
                      <a:pPr algn="ctr" fontAlgn="ctr"/>
                      <a:r>
                        <a:rPr lang="fr-FR" sz="1000" b="1" i="0" u="none" strike="noStrike" dirty="0" smtClean="0">
                          <a:solidFill>
                            <a:srgbClr val="333333"/>
                          </a:solidFill>
                          <a:effectLst/>
                          <a:latin typeface="Arial" panose="020B0604020202020204" pitchFamily="34" charset="0"/>
                        </a:rPr>
                        <a:t>Evolution </a:t>
                      </a:r>
                      <a:r>
                        <a:rPr lang="fr-FR" sz="1000" b="1" i="0" u="none" strike="noStrike" dirty="0">
                          <a:solidFill>
                            <a:srgbClr val="333333"/>
                          </a:solidFill>
                          <a:effectLst/>
                          <a:latin typeface="Arial" panose="020B0604020202020204" pitchFamily="34" charset="0"/>
                        </a:rPr>
                        <a:t>Région</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rowSpan="2">
                  <a:txBody>
                    <a:bodyPr/>
                    <a:lstStyle/>
                    <a:p>
                      <a:pPr algn="ctr" fontAlgn="ctr"/>
                      <a:r>
                        <a:rPr lang="fr-FR" sz="1000" b="1" i="0" u="none" strike="noStrike" dirty="0" smtClean="0">
                          <a:solidFill>
                            <a:srgbClr val="333333"/>
                          </a:solidFill>
                          <a:effectLst/>
                          <a:latin typeface="Arial" panose="020B0604020202020204" pitchFamily="34" charset="0"/>
                        </a:rPr>
                        <a:t>Evolution</a:t>
                      </a:r>
                      <a:r>
                        <a:rPr lang="fr-FR" sz="1000" b="1" i="0" u="none" strike="noStrike" baseline="0" dirty="0" smtClean="0">
                          <a:solidFill>
                            <a:srgbClr val="333333"/>
                          </a:solidFill>
                          <a:effectLst/>
                          <a:latin typeface="Arial" panose="020B0604020202020204" pitchFamily="34" charset="0"/>
                        </a:rPr>
                        <a:t> </a:t>
                      </a:r>
                      <a:r>
                        <a:rPr lang="fr-FR" sz="1000" b="1" i="0" u="none" strike="noStrike" dirty="0" smtClean="0">
                          <a:solidFill>
                            <a:srgbClr val="333333"/>
                          </a:solidFill>
                          <a:effectLst/>
                          <a:latin typeface="Arial" panose="020B0604020202020204" pitchFamily="34" charset="0"/>
                        </a:rPr>
                        <a:t>France</a:t>
                      </a:r>
                      <a:endParaRPr lang="fr-FR" sz="1000" b="1" i="0" u="none" strike="noStrike" dirty="0">
                        <a:solidFill>
                          <a:srgbClr val="333333"/>
                        </a:solidFill>
                        <a:effectLst/>
                        <a:latin typeface="Arial" panose="020B0604020202020204" pitchFamily="34" charset="0"/>
                      </a:endParaRP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3447967485"/>
                  </a:ext>
                </a:extLst>
              </a:tr>
              <a:tr h="149578">
                <a:tc gridSpan="2" vMerge="1">
                  <a:txBody>
                    <a:bodyPr/>
                    <a:lstStyle/>
                    <a:p>
                      <a:endParaRPr lang="fr-FR"/>
                    </a:p>
                  </a:txBody>
                  <a:tcPr/>
                </a:tc>
                <a:tc hMerge="1" vMerge="1">
                  <a:txBody>
                    <a:bodyPr/>
                    <a:lstStyle/>
                    <a:p>
                      <a:endParaRPr lang="fr-FR"/>
                    </a:p>
                  </a:txBody>
                  <a:tcPr/>
                </a:tc>
                <a:tc>
                  <a:txBody>
                    <a:bodyPr/>
                    <a:lstStyle/>
                    <a:p>
                      <a:pPr algn="ctr" fontAlgn="ctr"/>
                      <a:r>
                        <a:rPr lang="fr-FR" sz="1000" b="1" i="0" u="none" strike="noStrike" dirty="0">
                          <a:solidFill>
                            <a:srgbClr val="333333"/>
                          </a:solidFill>
                          <a:effectLst/>
                          <a:latin typeface="Arial" panose="020B0604020202020204" pitchFamily="34" charset="0"/>
                        </a:rPr>
                        <a:t>Montants</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fontAlgn="ctr"/>
                      <a:r>
                        <a:rPr lang="fr-FR" sz="1000" b="1" i="0" u="none" strike="noStrike" dirty="0">
                          <a:solidFill>
                            <a:srgbClr val="333333"/>
                          </a:solidFill>
                          <a:effectLst/>
                          <a:latin typeface="Arial" panose="020B0604020202020204" pitchFamily="34" charset="0"/>
                        </a:rPr>
                        <a:t>Evolution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fontAlgn="ctr"/>
                      <a:r>
                        <a:rPr lang="fr-FR" sz="1000" b="1" i="0" u="none" strike="noStrike" dirty="0">
                          <a:solidFill>
                            <a:srgbClr val="333333"/>
                          </a:solidFill>
                          <a:effectLst/>
                          <a:latin typeface="Arial" panose="020B0604020202020204" pitchFamily="34" charset="0"/>
                        </a:rPr>
                        <a:t>Evolution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294256654"/>
                  </a:ext>
                </a:extLst>
              </a:tr>
              <a:tr h="149578">
                <a:tc gridSpan="2">
                  <a:txBody>
                    <a:bodyPr/>
                    <a:lstStyle/>
                    <a:p>
                      <a:pPr algn="l" fontAlgn="b"/>
                      <a:r>
                        <a:rPr lang="fr-FR" sz="1000" b="1" i="0" u="none" strike="noStrike" dirty="0">
                          <a:solidFill>
                            <a:srgbClr val="333333"/>
                          </a:solidFill>
                          <a:effectLst/>
                          <a:latin typeface="Arial" panose="020B0604020202020204" pitchFamily="34" charset="0"/>
                        </a:rPr>
                        <a:t>Actes</a:t>
                      </a:r>
                    </a:p>
                  </a:txBody>
                  <a:tcPr marL="7479" marR="7479" marT="7479" marB="0" anchor="b">
                    <a:lnL w="1270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hMerge="1">
                  <a:txBody>
                    <a:bodyPr/>
                    <a:lstStyle/>
                    <a:p>
                      <a:endParaRPr lang="fr-FR"/>
                    </a:p>
                  </a:txBody>
                  <a:tcPr/>
                </a:tc>
                <a:tc>
                  <a:txBody>
                    <a:bodyPr/>
                    <a:lstStyle/>
                    <a:p>
                      <a:pPr algn="r" fontAlgn="b"/>
                      <a:r>
                        <a:rPr lang="fr-FR" sz="1000" b="1" i="0" u="none" strike="noStrike" dirty="0">
                          <a:solidFill>
                            <a:srgbClr val="333333"/>
                          </a:solidFill>
                          <a:effectLst/>
                          <a:latin typeface="Arial" panose="020B0604020202020204" pitchFamily="34" charset="0"/>
                        </a:rPr>
                        <a:t>8 697 909 €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-352 857 €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-3,9%</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-8,3%</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-24,5%</a:t>
                      </a:r>
                    </a:p>
                  </a:txBody>
                  <a:tcPr marL="7479" marR="7479" marT="7479" marB="0" anchor="b">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2178947621"/>
                  </a:ext>
                </a:extLst>
              </a:tr>
              <a:tr h="149578">
                <a:tc>
                  <a:txBody>
                    <a:bodyPr/>
                    <a:lstStyle/>
                    <a:p>
                      <a:pPr algn="l" fontAlgn="ctr"/>
                      <a:r>
                        <a:rPr lang="fr-FR" sz="700" b="0" i="0" u="none" strike="noStrike" dirty="0">
                          <a:solidFill>
                            <a:srgbClr val="FFFFFF"/>
                          </a:solidFill>
                          <a:effectLst/>
                          <a:latin typeface="Arial" panose="020B0604020202020204" pitchFamily="34" charset="0"/>
                        </a:rPr>
                        <a:t>AMI</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AMI</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8 515 283 €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4 923 €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0,1%</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-1,0%</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-2,7%</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4239094867"/>
                  </a:ext>
                </a:extLst>
              </a:tr>
              <a:tr h="149578">
                <a:tc>
                  <a:txBody>
                    <a:bodyPr/>
                    <a:lstStyle/>
                    <a:p>
                      <a:pPr algn="l" fontAlgn="ctr"/>
                      <a:r>
                        <a:rPr lang="fr-FR" sz="700" b="0" i="0" u="none" strike="noStrike" dirty="0">
                          <a:solidFill>
                            <a:srgbClr val="FFFFFF"/>
                          </a:solidFill>
                          <a:effectLst/>
                          <a:latin typeface="Arial" panose="020B0604020202020204" pitchFamily="34" charset="0"/>
                        </a:rPr>
                        <a:t>AMX</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AMX</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161 799 €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71 627 €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79,4%</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40,5%</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27,8%</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3919553853"/>
                  </a:ext>
                </a:extLst>
              </a:tr>
              <a:tr h="149578">
                <a:tc>
                  <a:txBody>
                    <a:bodyPr/>
                    <a:lstStyle/>
                    <a:p>
                      <a:pPr algn="l" fontAlgn="ctr"/>
                      <a:r>
                        <a:rPr lang="fr-FR" sz="700" b="0" i="0" u="none" strike="noStrike" dirty="0">
                          <a:solidFill>
                            <a:srgbClr val="FFFFFF"/>
                          </a:solidFill>
                          <a:effectLst/>
                          <a:latin typeface="Arial" panose="020B0604020202020204" pitchFamily="34" charset="0"/>
                        </a:rPr>
                        <a:t>AIS</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AIS</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20 253 €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-429 700 €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-95,5%</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-93,7%</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-92,6%</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2719393961"/>
                  </a:ext>
                </a:extLst>
              </a:tr>
              <a:tr h="222871">
                <a:tc>
                  <a:txBody>
                    <a:bodyPr/>
                    <a:lstStyle/>
                    <a:p>
                      <a:pPr algn="l" fontAlgn="ctr"/>
                      <a:r>
                        <a:rPr lang="fr-FR" sz="700" b="0" i="0" u="none" strike="noStrike" dirty="0">
                          <a:solidFill>
                            <a:srgbClr val="FFFFFF"/>
                          </a:solidFill>
                          <a:effectLst/>
                          <a:latin typeface="Arial" panose="020B0604020202020204" pitchFamily="34" charset="0"/>
                        </a:rPr>
                        <a:t>Téléconsultations</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Téléconsultations</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485 €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410 €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546,7%</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-64,0%</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31,6%</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4163486109"/>
                  </a:ext>
                </a:extLst>
              </a:tr>
              <a:tr h="149578">
                <a:tc>
                  <a:txBody>
                    <a:bodyPr/>
                    <a:lstStyle/>
                    <a:p>
                      <a:pPr algn="l" fontAlgn="ctr"/>
                      <a:r>
                        <a:rPr lang="fr-FR" sz="700" b="0" i="0" u="none" strike="noStrike" dirty="0">
                          <a:solidFill>
                            <a:srgbClr val="FFFFFF"/>
                          </a:solidFill>
                          <a:effectLst/>
                          <a:latin typeface="Arial" panose="020B0604020202020204" pitchFamily="34" charset="0"/>
                        </a:rPr>
                        <a:t>DI - Hors BSI</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DI - Hors BSI</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90 €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-118 €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-56,6%</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-79,1%</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-59,3%</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2346119338"/>
                  </a:ext>
                </a:extLst>
              </a:tr>
              <a:tr h="149578">
                <a:tc gridSpan="2">
                  <a:txBody>
                    <a:bodyPr/>
                    <a:lstStyle/>
                    <a:p>
                      <a:pPr algn="l" fontAlgn="b"/>
                      <a:r>
                        <a:rPr lang="fr-FR" sz="1000" b="1" i="0" u="none" strike="noStrike" dirty="0">
                          <a:solidFill>
                            <a:srgbClr val="333333"/>
                          </a:solidFill>
                          <a:effectLst/>
                          <a:latin typeface="Arial" panose="020B0604020202020204" pitchFamily="34" charset="0"/>
                        </a:rPr>
                        <a:t>Autres rémunérations</a:t>
                      </a:r>
                    </a:p>
                  </a:txBody>
                  <a:tcPr marL="7479" marR="7479" marT="7479" marB="0" anchor="b">
                    <a:lnL w="1270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hMerge="1">
                  <a:txBody>
                    <a:bodyPr/>
                    <a:lstStyle/>
                    <a:p>
                      <a:endParaRPr lang="fr-FR"/>
                    </a:p>
                  </a:txBody>
                  <a:tcPr/>
                </a:tc>
                <a:tc>
                  <a:txBody>
                    <a:bodyPr/>
                    <a:lstStyle/>
                    <a:p>
                      <a:pPr algn="r" fontAlgn="b"/>
                      <a:r>
                        <a:rPr lang="fr-FR" sz="1000" b="1" i="0" u="none" strike="noStrike" dirty="0">
                          <a:solidFill>
                            <a:srgbClr val="333333"/>
                          </a:solidFill>
                          <a:effectLst/>
                          <a:latin typeface="Arial" panose="020B0604020202020204" pitchFamily="34" charset="0"/>
                        </a:rPr>
                        <a:t>71 165 €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15 105 €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26,9%</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-15,1%</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-9,5%</a:t>
                      </a:r>
                    </a:p>
                  </a:txBody>
                  <a:tcPr marL="7479" marR="7479" marT="7479" marB="0" anchor="b">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3512388369"/>
                  </a:ext>
                </a:extLst>
              </a:tr>
              <a:tr h="222871">
                <a:tc>
                  <a:txBody>
                    <a:bodyPr/>
                    <a:lstStyle/>
                    <a:p>
                      <a:pPr algn="l" fontAlgn="ctr"/>
                      <a:r>
                        <a:rPr lang="fr-FR" sz="700" b="0" i="0" u="none" strike="noStrike" dirty="0">
                          <a:solidFill>
                            <a:srgbClr val="FFFFFF"/>
                          </a:solidFill>
                          <a:effectLst/>
                          <a:latin typeface="Arial" panose="020B0604020202020204" pitchFamily="34" charset="0"/>
                        </a:rPr>
                        <a:t>Autres rémunérations</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Forfaits aide à l'informatisation</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71 165 €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15 105 €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26,9%</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-2,2%</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-2,5%</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1079627389"/>
                  </a:ext>
                </a:extLst>
              </a:tr>
              <a:tr h="149578">
                <a:tc gridSpan="2">
                  <a:txBody>
                    <a:bodyPr/>
                    <a:lstStyle/>
                    <a:p>
                      <a:pPr algn="l" fontAlgn="b"/>
                      <a:r>
                        <a:rPr lang="fr-FR" sz="1000" b="1" i="0" u="none" strike="noStrike" dirty="0">
                          <a:solidFill>
                            <a:srgbClr val="333333"/>
                          </a:solidFill>
                          <a:effectLst/>
                          <a:latin typeface="Arial" panose="020B0604020202020204" pitchFamily="34" charset="0"/>
                        </a:rPr>
                        <a:t>Bilans de soins infirmiers</a:t>
                      </a:r>
                    </a:p>
                  </a:txBody>
                  <a:tcPr marL="7479" marR="7479" marT="7479" marB="0" anchor="b">
                    <a:lnL w="1270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hMerge="1">
                  <a:txBody>
                    <a:bodyPr/>
                    <a:lstStyle/>
                    <a:p>
                      <a:endParaRPr lang="fr-FR"/>
                    </a:p>
                  </a:txBody>
                  <a:tcPr/>
                </a:tc>
                <a:tc>
                  <a:txBody>
                    <a:bodyPr/>
                    <a:lstStyle/>
                    <a:p>
                      <a:pPr algn="r" fontAlgn="b"/>
                      <a:r>
                        <a:rPr lang="fr-FR" sz="1000" b="1" i="0" u="none" strike="noStrike" dirty="0">
                          <a:solidFill>
                            <a:srgbClr val="333333"/>
                          </a:solidFill>
                          <a:effectLst/>
                          <a:latin typeface="Arial" panose="020B0604020202020204" pitchFamily="34" charset="0"/>
                        </a:rPr>
                        <a:t>1 727 481 €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955 136 €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123,7%</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102,8%</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99,3%</a:t>
                      </a:r>
                    </a:p>
                  </a:txBody>
                  <a:tcPr marL="7479" marR="7479" marT="7479" marB="0" anchor="b">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3115688577"/>
                  </a:ext>
                </a:extLst>
              </a:tr>
              <a:tr h="330567">
                <a:tc>
                  <a:txBody>
                    <a:bodyPr/>
                    <a:lstStyle/>
                    <a:p>
                      <a:pPr algn="l" fontAlgn="ctr"/>
                      <a:r>
                        <a:rPr lang="fr-FR" sz="700" b="0" i="0" u="none" strike="noStrike" dirty="0">
                          <a:solidFill>
                            <a:srgbClr val="FFFFFF"/>
                          </a:solidFill>
                          <a:effectLst/>
                          <a:latin typeface="Arial" panose="020B0604020202020204" pitchFamily="34" charset="0"/>
                        </a:rPr>
                        <a:t>Bilans de soins infirmiers</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BSI - Forfait</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1 709 456 €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957 719 €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127,4%</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104,3%</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100,1%</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2705215177"/>
                  </a:ext>
                </a:extLst>
              </a:tr>
              <a:tr h="149578">
                <a:tc>
                  <a:txBody>
                    <a:bodyPr/>
                    <a:lstStyle/>
                    <a:p>
                      <a:pPr algn="l" fontAlgn="ctr"/>
                      <a:r>
                        <a:rPr lang="fr-FR" sz="700" b="0" i="0" u="none" strike="noStrike" dirty="0">
                          <a:solidFill>
                            <a:srgbClr val="FFFFFF"/>
                          </a:solidFill>
                          <a:effectLst/>
                          <a:latin typeface="Arial" panose="020B0604020202020204" pitchFamily="34" charset="0"/>
                        </a:rPr>
                        <a:t> </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it-IT" sz="1000" b="0" i="0" u="none" strike="noStrike">
                          <a:solidFill>
                            <a:srgbClr val="333333"/>
                          </a:solidFill>
                          <a:effectLst/>
                          <a:latin typeface="Arial" panose="020B0604020202020204" pitchFamily="34" charset="0"/>
                        </a:rPr>
                        <a:t>BSI - DI 1,2 et DI 2,5</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18 025 €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-2 584 €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-12,5%</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10,7%</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14,2%</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3870024156"/>
                  </a:ext>
                </a:extLst>
              </a:tr>
              <a:tr h="149578">
                <a:tc gridSpan="2">
                  <a:txBody>
                    <a:bodyPr/>
                    <a:lstStyle/>
                    <a:p>
                      <a:pPr algn="l" fontAlgn="b"/>
                      <a:r>
                        <a:rPr lang="fr-FR" sz="1000" b="1" i="0" u="none" strike="noStrike" dirty="0">
                          <a:solidFill>
                            <a:srgbClr val="333333"/>
                          </a:solidFill>
                          <a:effectLst/>
                          <a:latin typeface="Arial" panose="020B0604020202020204" pitchFamily="34" charset="0"/>
                        </a:rPr>
                        <a:t>Frais de déplacements</a:t>
                      </a:r>
                    </a:p>
                  </a:txBody>
                  <a:tcPr marL="7479" marR="7479" marT="7479" marB="0" anchor="b">
                    <a:lnL w="1270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hMerge="1">
                  <a:txBody>
                    <a:bodyPr/>
                    <a:lstStyle/>
                    <a:p>
                      <a:endParaRPr lang="fr-FR"/>
                    </a:p>
                  </a:txBody>
                  <a:tcPr/>
                </a:tc>
                <a:tc>
                  <a:txBody>
                    <a:bodyPr/>
                    <a:lstStyle/>
                    <a:p>
                      <a:pPr algn="r" fontAlgn="b"/>
                      <a:r>
                        <a:rPr lang="fr-FR" sz="1000" b="1" i="0" u="none" strike="noStrike" dirty="0">
                          <a:solidFill>
                            <a:srgbClr val="333333"/>
                          </a:solidFill>
                          <a:effectLst/>
                          <a:latin typeface="Arial" panose="020B0604020202020204" pitchFamily="34" charset="0"/>
                        </a:rPr>
                        <a:t>3 328 201 €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427 380 €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14,7%</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8,3%</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12,8%</a:t>
                      </a:r>
                    </a:p>
                  </a:txBody>
                  <a:tcPr marL="7479" marR="7479" marT="7479" marB="0" anchor="b">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3654118423"/>
                  </a:ext>
                </a:extLst>
              </a:tr>
              <a:tr h="222871">
                <a:tc>
                  <a:txBody>
                    <a:bodyPr/>
                    <a:lstStyle/>
                    <a:p>
                      <a:pPr algn="l" fontAlgn="ctr"/>
                      <a:r>
                        <a:rPr lang="fr-FR" sz="700" b="0" i="0" u="none" strike="noStrike" dirty="0">
                          <a:solidFill>
                            <a:srgbClr val="FFFFFF"/>
                          </a:solidFill>
                          <a:effectLst/>
                          <a:latin typeface="Arial" panose="020B0604020202020204" pitchFamily="34" charset="0"/>
                        </a:rPr>
                        <a:t>Frais de déplacements</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Frais de déplacements</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3 328 201 €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427 380 €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14,7%</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8,3%</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12,8%</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4034777773"/>
                  </a:ext>
                </a:extLst>
              </a:tr>
              <a:tr h="149578">
                <a:tc gridSpan="2">
                  <a:txBody>
                    <a:bodyPr/>
                    <a:lstStyle/>
                    <a:p>
                      <a:pPr algn="l" fontAlgn="b"/>
                      <a:r>
                        <a:rPr lang="fr-FR" sz="1000" b="1" i="0" u="none" strike="noStrike" dirty="0">
                          <a:solidFill>
                            <a:srgbClr val="333333"/>
                          </a:solidFill>
                          <a:effectLst/>
                          <a:latin typeface="Arial" panose="020B0604020202020204" pitchFamily="34" charset="0"/>
                        </a:rPr>
                        <a:t>Majorations</a:t>
                      </a:r>
                    </a:p>
                  </a:txBody>
                  <a:tcPr marL="7479" marR="7479" marT="7479" marB="0" anchor="b">
                    <a:lnL w="1270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hMerge="1">
                  <a:txBody>
                    <a:bodyPr/>
                    <a:lstStyle/>
                    <a:p>
                      <a:endParaRPr lang="fr-FR"/>
                    </a:p>
                  </a:txBody>
                  <a:tcPr/>
                </a:tc>
                <a:tc>
                  <a:txBody>
                    <a:bodyPr/>
                    <a:lstStyle/>
                    <a:p>
                      <a:pPr algn="r" fontAlgn="b"/>
                      <a:r>
                        <a:rPr lang="fr-FR" sz="1000" b="1" i="0" u="none" strike="noStrike" dirty="0">
                          <a:solidFill>
                            <a:srgbClr val="333333"/>
                          </a:solidFill>
                          <a:effectLst/>
                          <a:latin typeface="Arial" panose="020B0604020202020204" pitchFamily="34" charset="0"/>
                        </a:rPr>
                        <a:t>985 554 €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41 516 €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4,4%</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0,7%</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-1,1%</a:t>
                      </a:r>
                    </a:p>
                  </a:txBody>
                  <a:tcPr marL="7479" marR="7479" marT="7479" marB="0" anchor="b">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1722447936"/>
                  </a:ext>
                </a:extLst>
              </a:tr>
              <a:tr h="149578">
                <a:tc>
                  <a:txBody>
                    <a:bodyPr/>
                    <a:lstStyle/>
                    <a:p>
                      <a:pPr algn="l" fontAlgn="ctr"/>
                      <a:r>
                        <a:rPr lang="fr-FR" sz="700" b="0" i="0" u="none" strike="noStrike" dirty="0">
                          <a:solidFill>
                            <a:srgbClr val="FFFFFF"/>
                          </a:solidFill>
                          <a:effectLst/>
                          <a:latin typeface="Arial" panose="020B0604020202020204" pitchFamily="34" charset="0"/>
                        </a:rPr>
                        <a:t>Majorations</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MAU</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699 814 €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19 847 €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2,9%</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0,6%</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-1,5%</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180516390"/>
                  </a:ext>
                </a:extLst>
              </a:tr>
              <a:tr h="149578">
                <a:tc>
                  <a:txBody>
                    <a:bodyPr/>
                    <a:lstStyle/>
                    <a:p>
                      <a:pPr algn="l" fontAlgn="ctr"/>
                      <a:r>
                        <a:rPr lang="fr-FR" sz="700" b="0" i="0" u="none" strike="noStrike" dirty="0">
                          <a:solidFill>
                            <a:srgbClr val="FFFFFF"/>
                          </a:solidFill>
                          <a:effectLst/>
                          <a:latin typeface="Arial" panose="020B0604020202020204" pitchFamily="34" charset="0"/>
                        </a:rPr>
                        <a:t> </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MCI</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281 260 €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22 335 €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8,6%</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0,9%</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-0,7%</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319215289"/>
                  </a:ext>
                </a:extLst>
              </a:tr>
              <a:tr h="149578">
                <a:tc>
                  <a:txBody>
                    <a:bodyPr/>
                    <a:lstStyle/>
                    <a:p>
                      <a:pPr algn="l" fontAlgn="ctr"/>
                      <a:r>
                        <a:rPr lang="fr-FR" sz="700" b="0" i="0" u="none" strike="noStrike" dirty="0">
                          <a:solidFill>
                            <a:srgbClr val="FFFFFF"/>
                          </a:solidFill>
                          <a:effectLst/>
                          <a:latin typeface="Arial" panose="020B0604020202020204" pitchFamily="34" charset="0"/>
                        </a:rPr>
                        <a:t> </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MIE</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4 479 €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-666 €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-12,9%</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-4,5%</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-1,8%</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3327731426"/>
                  </a:ext>
                </a:extLst>
              </a:tr>
              <a:tr h="149578">
                <a:tc gridSpan="2">
                  <a:txBody>
                    <a:bodyPr/>
                    <a:lstStyle/>
                    <a:p>
                      <a:pPr algn="l" fontAlgn="b"/>
                      <a:r>
                        <a:rPr lang="fr-FR" sz="1000" b="1" i="0" u="none" strike="noStrike" dirty="0">
                          <a:solidFill>
                            <a:srgbClr val="333333"/>
                          </a:solidFill>
                          <a:effectLst/>
                          <a:latin typeface="Arial" panose="020B0604020202020204" pitchFamily="34" charset="0"/>
                        </a:rPr>
                        <a:t>Vaccination COVID</a:t>
                      </a:r>
                    </a:p>
                  </a:txBody>
                  <a:tcPr marL="7479" marR="7479" marT="7479" marB="0" anchor="b">
                    <a:lnL w="1270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tcPr>
                </a:tc>
                <a:tc hMerge="1">
                  <a:txBody>
                    <a:bodyPr/>
                    <a:lstStyle/>
                    <a:p>
                      <a:endParaRPr lang="fr-FR"/>
                    </a:p>
                  </a:txBody>
                  <a:tcPr/>
                </a:tc>
                <a:tc>
                  <a:txBody>
                    <a:bodyPr/>
                    <a:lstStyle/>
                    <a:p>
                      <a:pPr algn="r" fontAlgn="b"/>
                      <a:r>
                        <a:rPr lang="fr-FR" sz="1000" b="1" i="0" u="none" strike="noStrike" dirty="0">
                          <a:solidFill>
                            <a:srgbClr val="333333"/>
                          </a:solidFill>
                          <a:effectLst/>
                          <a:latin typeface="Arial" panose="020B0604020202020204" pitchFamily="34" charset="0"/>
                        </a:rPr>
                        <a:t>10 431 €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-2 763 €</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-20,9%</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-36,1%</a:t>
                      </a:r>
                    </a:p>
                  </a:txBody>
                  <a:tcPr marL="7479" marR="7479" marT="7479" marB="0" anchor="b">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r" fontAlgn="b"/>
                      <a:r>
                        <a:rPr lang="fr-FR" sz="1000" b="1" i="0" u="none" strike="noStrike" dirty="0">
                          <a:solidFill>
                            <a:srgbClr val="333333"/>
                          </a:solidFill>
                          <a:effectLst/>
                          <a:latin typeface="Arial" panose="020B0604020202020204" pitchFamily="34" charset="0"/>
                        </a:rPr>
                        <a:t>-53,9%</a:t>
                      </a:r>
                    </a:p>
                  </a:txBody>
                  <a:tcPr marL="7479" marR="7479" marT="7479" marB="0" anchor="b">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extLst>
                  <a:ext uri="{0D108BD9-81ED-4DB2-BD59-A6C34878D82A}">
                    <a16:rowId xmlns:a16="http://schemas.microsoft.com/office/drawing/2014/main" val="4030308790"/>
                  </a:ext>
                </a:extLst>
              </a:tr>
              <a:tr h="222871">
                <a:tc>
                  <a:txBody>
                    <a:bodyPr/>
                    <a:lstStyle/>
                    <a:p>
                      <a:pPr algn="l" fontAlgn="ctr"/>
                      <a:r>
                        <a:rPr lang="fr-FR" sz="700" b="0" i="0" u="none" strike="noStrike" dirty="0">
                          <a:solidFill>
                            <a:srgbClr val="FFFFFF"/>
                          </a:solidFill>
                          <a:effectLst/>
                          <a:latin typeface="Arial" panose="020B0604020202020204" pitchFamily="34" charset="0"/>
                        </a:rPr>
                        <a:t>Vaccination COVID</a:t>
                      </a:r>
                    </a:p>
                  </a:txBody>
                  <a:tcPr marL="7479" marR="7479" marT="7479" marB="0" anchor="ctr">
                    <a:lnL w="12700" cap="flat" cmpd="sng" algn="ctr">
                      <a:solidFill>
                        <a:srgbClr val="00008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fontAlgn="ctr"/>
                      <a:r>
                        <a:rPr lang="fr-FR" sz="1000" b="0" i="0" u="none" strike="noStrike" dirty="0">
                          <a:solidFill>
                            <a:srgbClr val="333333"/>
                          </a:solidFill>
                          <a:effectLst/>
                          <a:latin typeface="Arial" panose="020B0604020202020204" pitchFamily="34" charset="0"/>
                        </a:rPr>
                        <a:t>Vaccination COVID</a:t>
                      </a:r>
                    </a:p>
                  </a:txBody>
                  <a:tcPr marL="7479" marR="7479" marT="7479" marB="0" anchor="ctr">
                    <a:lnL>
                      <a:noFill/>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10 431 €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-2 763 €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-20,9%</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-36,1%</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0" i="0" u="none" strike="noStrike" dirty="0">
                          <a:solidFill>
                            <a:srgbClr val="333333"/>
                          </a:solidFill>
                          <a:effectLst/>
                          <a:latin typeface="Arial" panose="020B0604020202020204" pitchFamily="34" charset="0"/>
                        </a:rPr>
                        <a:t>-53,9%</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6350" cap="flat" cmpd="sng" algn="ctr">
                      <a:solidFill>
                        <a:srgbClr val="CCCCFF"/>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4155449920"/>
                  </a:ext>
                </a:extLst>
              </a:tr>
              <a:tr h="157057">
                <a:tc gridSpan="2">
                  <a:txBody>
                    <a:bodyPr/>
                    <a:lstStyle/>
                    <a:p>
                      <a:pPr algn="l" fontAlgn="ctr"/>
                      <a:r>
                        <a:rPr lang="fr-FR" sz="1000" b="1" i="0" u="none" strike="noStrike" dirty="0">
                          <a:solidFill>
                            <a:srgbClr val="333333"/>
                          </a:solidFill>
                          <a:effectLst/>
                          <a:latin typeface="Arial" panose="020B0604020202020204" pitchFamily="34" charset="0"/>
                        </a:rPr>
                        <a:t>TOTAL</a:t>
                      </a:r>
                    </a:p>
                  </a:txBody>
                  <a:tcPr marL="7479" marR="7479" marT="7479" marB="0" anchor="ctr">
                    <a:lnL w="1270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fr-FR"/>
                    </a:p>
                  </a:txBody>
                  <a:tcPr/>
                </a:tc>
                <a:tc>
                  <a:txBody>
                    <a:bodyPr/>
                    <a:lstStyle/>
                    <a:p>
                      <a:pPr algn="r" fontAlgn="ctr"/>
                      <a:r>
                        <a:rPr lang="fr-FR" sz="1000" b="1" i="0" u="none" strike="noStrike" dirty="0">
                          <a:solidFill>
                            <a:srgbClr val="333333"/>
                          </a:solidFill>
                          <a:effectLst/>
                          <a:latin typeface="Arial" panose="020B0604020202020204" pitchFamily="34" charset="0"/>
                        </a:rPr>
                        <a:t>14 820 741 €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1" i="0" u="none" strike="noStrike" dirty="0">
                          <a:solidFill>
                            <a:srgbClr val="333333"/>
                          </a:solidFill>
                          <a:effectLst/>
                          <a:latin typeface="Arial" panose="020B0604020202020204" pitchFamily="34" charset="0"/>
                        </a:rPr>
                        <a:t>1 083 516 €</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1" i="0" u="none" strike="noStrike" dirty="0">
                          <a:solidFill>
                            <a:srgbClr val="333333"/>
                          </a:solidFill>
                          <a:effectLst/>
                          <a:latin typeface="Arial" panose="020B0604020202020204" pitchFamily="34" charset="0"/>
                        </a:rPr>
                        <a:t>7,9%</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1" i="0" u="none" strike="noStrike" dirty="0">
                          <a:solidFill>
                            <a:srgbClr val="333333"/>
                          </a:solidFill>
                          <a:effectLst/>
                          <a:latin typeface="Arial" panose="020B0604020202020204" pitchFamily="34" charset="0"/>
                        </a:rPr>
                        <a:t>4,7%</a:t>
                      </a:r>
                    </a:p>
                  </a:txBody>
                  <a:tcPr marL="7479" marR="7479" marT="7479"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r" fontAlgn="ctr"/>
                      <a:r>
                        <a:rPr lang="fr-FR" sz="1000" b="1" i="0" u="none" strike="noStrike" dirty="0">
                          <a:solidFill>
                            <a:srgbClr val="333333"/>
                          </a:solidFill>
                          <a:effectLst/>
                          <a:latin typeface="Arial" panose="020B0604020202020204" pitchFamily="34" charset="0"/>
                        </a:rPr>
                        <a:t>5,4%</a:t>
                      </a:r>
                    </a:p>
                  </a:txBody>
                  <a:tcPr marL="7479" marR="7479" marT="7479" marB="0" anchor="ctr">
                    <a:lnL w="635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637776710"/>
                  </a:ext>
                </a:extLst>
              </a:tr>
            </a:tbl>
          </a:graphicData>
        </a:graphic>
      </p:graphicFrame>
      <p:pic>
        <p:nvPicPr>
          <p:cNvPr id="7" name="Image 6"/>
          <p:cNvPicPr>
            <a:picLocks noChangeAspect="1"/>
          </p:cNvPicPr>
          <p:nvPr/>
        </p:nvPicPr>
        <p:blipFill>
          <a:blip r:embed="rId2"/>
          <a:stretch>
            <a:fillRect/>
          </a:stretch>
        </p:blipFill>
        <p:spPr>
          <a:xfrm>
            <a:off x="360361" y="1261228"/>
            <a:ext cx="10868867" cy="1138321"/>
          </a:xfrm>
          <a:prstGeom prst="rect">
            <a:avLst/>
          </a:prstGeom>
        </p:spPr>
      </p:pic>
    </p:spTree>
    <p:extLst>
      <p:ext uri="{BB962C8B-B14F-4D97-AF65-F5344CB8AC3E}">
        <p14:creationId xmlns:p14="http://schemas.microsoft.com/office/powerpoint/2010/main" val="184805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60362" y="104671"/>
            <a:ext cx="11196000" cy="1114817"/>
          </a:xfrm>
        </p:spPr>
        <p:txBody>
          <a:bodyPr/>
          <a:lstStyle/>
          <a:p>
            <a:r>
              <a:rPr lang="fr-FR" dirty="0" smtClean="0"/>
              <a:t>Statistiques de Dépenses 2024 : points principaux</a:t>
            </a:r>
            <a:endParaRPr lang="fr-FR" dirty="0"/>
          </a:p>
        </p:txBody>
      </p:sp>
      <p:sp>
        <p:nvSpPr>
          <p:cNvPr id="2" name="Espace réservé du numéro de diapositive 1"/>
          <p:cNvSpPr>
            <a:spLocks noGrp="1"/>
          </p:cNvSpPr>
          <p:nvPr>
            <p:ph type="sldNum" sz="quarter" idx="4294967295"/>
          </p:nvPr>
        </p:nvSpPr>
        <p:spPr>
          <a:xfrm>
            <a:off x="0" y="6229350"/>
            <a:ext cx="720725" cy="288925"/>
          </a:xfrm>
        </p:spPr>
        <p:txBody>
          <a:bodyPr/>
          <a:lstStyle/>
          <a:p>
            <a:fld id="{975A587B-5814-4D9B-9598-FE9CB954CB01}" type="slidenum">
              <a:rPr lang="fr-FR" smtClean="0"/>
              <a:pPr/>
              <a:t>6</a:t>
            </a:fld>
            <a:endParaRPr lang="fr-FR" dirty="0"/>
          </a:p>
        </p:txBody>
      </p:sp>
      <p:sp>
        <p:nvSpPr>
          <p:cNvPr id="13" name="ZoneTexte 12"/>
          <p:cNvSpPr txBox="1"/>
          <p:nvPr/>
        </p:nvSpPr>
        <p:spPr>
          <a:xfrm>
            <a:off x="360362" y="1420164"/>
            <a:ext cx="6964073" cy="5078313"/>
          </a:xfrm>
          <a:prstGeom prst="rect">
            <a:avLst/>
          </a:prstGeom>
          <a:noFill/>
        </p:spPr>
        <p:txBody>
          <a:bodyPr wrap="square" rtlCol="0">
            <a:spAutoFit/>
          </a:bodyPr>
          <a:lstStyle/>
          <a:p>
            <a:pPr marL="285750" indent="-285750" algn="just">
              <a:buFont typeface="Wingdings" panose="05000000000000000000" pitchFamily="2" charset="2"/>
              <a:buChar char="Ø"/>
            </a:pPr>
            <a:r>
              <a:rPr lang="fr-FR" sz="1200" dirty="0" smtClean="0">
                <a:solidFill>
                  <a:schemeClr val="tx2"/>
                </a:solidFill>
              </a:rPr>
              <a:t>Au 31 octobre 2024, 14 820 741€ ont été versés aux infirmières libérales dont le cabinet principal est situé dans le Territoire de Belfort.</a:t>
            </a:r>
          </a:p>
          <a:p>
            <a:pPr marL="285750" indent="-285750" algn="just">
              <a:buFont typeface="Wingdings" panose="05000000000000000000" pitchFamily="2" charset="2"/>
              <a:buChar char="Ø"/>
            </a:pPr>
            <a:endParaRPr lang="fr-FR" sz="1200" dirty="0">
              <a:solidFill>
                <a:schemeClr val="tx2"/>
              </a:solidFill>
            </a:endParaRPr>
          </a:p>
          <a:p>
            <a:pPr marL="285750" indent="-285750" algn="just">
              <a:buFont typeface="Wingdings" panose="05000000000000000000" pitchFamily="2" charset="2"/>
              <a:buChar char="Ø"/>
            </a:pPr>
            <a:r>
              <a:rPr lang="fr-FR" sz="1200" dirty="0" smtClean="0">
                <a:solidFill>
                  <a:schemeClr val="tx2"/>
                </a:solidFill>
              </a:rPr>
              <a:t>Ce montant est en hausse (comme pour tous les départements de Bourgogne Franche-Comté) avec +7,9% (+1 083 516€). Le territoire de Belfort est le département avec la plus forte hausse au niveau régional.</a:t>
            </a:r>
          </a:p>
          <a:p>
            <a:pPr marL="285750" indent="-285750" algn="just">
              <a:buFont typeface="Wingdings" panose="05000000000000000000" pitchFamily="2" charset="2"/>
              <a:buChar char="Ø"/>
            </a:pPr>
            <a:endParaRPr lang="fr-FR" sz="1200" dirty="0" smtClean="0">
              <a:solidFill>
                <a:schemeClr val="tx2"/>
              </a:solidFill>
            </a:endParaRPr>
          </a:p>
          <a:p>
            <a:pPr marL="285750" indent="-285750" algn="just">
              <a:buFont typeface="Wingdings" panose="05000000000000000000" pitchFamily="2" charset="2"/>
              <a:buChar char="Ø"/>
            </a:pPr>
            <a:r>
              <a:rPr lang="fr-FR" sz="1200" dirty="0" smtClean="0">
                <a:solidFill>
                  <a:schemeClr val="tx2"/>
                </a:solidFill>
              </a:rPr>
              <a:t>L’évolution pour le Territoire de Belfort a suivi la même dynamique qu’au niveau régional et national. </a:t>
            </a:r>
          </a:p>
          <a:p>
            <a:pPr marL="285750" indent="-285750" algn="just">
              <a:buFont typeface="Wingdings" panose="05000000000000000000" pitchFamily="2" charset="2"/>
              <a:buChar char="Ø"/>
            </a:pPr>
            <a:endParaRPr lang="fr-FR" sz="1200" dirty="0" smtClean="0">
              <a:solidFill>
                <a:schemeClr val="tx2"/>
              </a:solidFill>
            </a:endParaRPr>
          </a:p>
          <a:p>
            <a:pPr marL="285750" indent="-285750" algn="just">
              <a:buFont typeface="Wingdings" panose="05000000000000000000" pitchFamily="2" charset="2"/>
              <a:buChar char="Ø"/>
            </a:pPr>
            <a:r>
              <a:rPr lang="fr-FR" sz="1200" dirty="0" smtClean="0">
                <a:solidFill>
                  <a:schemeClr val="tx2"/>
                </a:solidFill>
              </a:rPr>
              <a:t>Les montants versés pour les actes (AMI+AMX+AIS…) ont diminué de -3,9% contre une très forte augmentation pour les BSI (+123,7%). Au total l’augmentation des dépenses pour l’ensemble des actes réalisés (actes+ BSI) a été de +6,1%.</a:t>
            </a:r>
          </a:p>
          <a:p>
            <a:pPr marL="285750" indent="-285750" algn="just">
              <a:buFont typeface="Wingdings" panose="05000000000000000000" pitchFamily="2" charset="2"/>
              <a:buChar char="Ø"/>
            </a:pPr>
            <a:endParaRPr lang="fr-FR" sz="1200" dirty="0">
              <a:solidFill>
                <a:schemeClr val="tx2"/>
              </a:solidFill>
            </a:endParaRPr>
          </a:p>
          <a:p>
            <a:pPr marL="285750" indent="-285750" algn="just">
              <a:buFont typeface="Wingdings" panose="05000000000000000000" pitchFamily="2" charset="2"/>
              <a:buChar char="Ø"/>
            </a:pPr>
            <a:r>
              <a:rPr lang="fr-FR" sz="1200" dirty="0" smtClean="0">
                <a:solidFill>
                  <a:schemeClr val="tx2"/>
                </a:solidFill>
              </a:rPr>
              <a:t>Globalement, les actes liés à la dépendance sont en forte hausse car les actes AMX sont aussi en forte augmentation (+79,4%).</a:t>
            </a:r>
          </a:p>
          <a:p>
            <a:pPr marL="285750" indent="-285750" algn="just">
              <a:buFont typeface="Wingdings" panose="05000000000000000000" pitchFamily="2" charset="2"/>
              <a:buChar char="Ø"/>
            </a:pPr>
            <a:endParaRPr lang="fr-FR" sz="1200" dirty="0">
              <a:solidFill>
                <a:schemeClr val="tx2"/>
              </a:solidFill>
            </a:endParaRPr>
          </a:p>
          <a:p>
            <a:pPr marL="285750" indent="-285750" algn="just">
              <a:buFont typeface="Wingdings" panose="05000000000000000000" pitchFamily="2" charset="2"/>
              <a:buChar char="Ø"/>
            </a:pPr>
            <a:r>
              <a:rPr lang="fr-FR" sz="1200" dirty="0" smtClean="0">
                <a:solidFill>
                  <a:schemeClr val="tx2"/>
                </a:solidFill>
              </a:rPr>
              <a:t>Les frais de déplacement ont aussi fortement augmenté (+14,7%) tout comme les autres rémunérations (+26,9%). </a:t>
            </a:r>
            <a:endParaRPr lang="fr-FR" sz="1200" dirty="0">
              <a:solidFill>
                <a:schemeClr val="tx2"/>
              </a:solidFill>
            </a:endParaRPr>
          </a:p>
          <a:p>
            <a:pPr marL="285750" indent="-285750" algn="just">
              <a:buFont typeface="Wingdings" panose="05000000000000000000" pitchFamily="2" charset="2"/>
              <a:buChar char="Ø"/>
            </a:pPr>
            <a:endParaRPr lang="fr-FR" sz="1200" dirty="0" smtClean="0">
              <a:solidFill>
                <a:schemeClr val="tx2"/>
              </a:solidFill>
            </a:endParaRPr>
          </a:p>
          <a:p>
            <a:pPr algn="just"/>
            <a:r>
              <a:rPr lang="fr-FR" sz="1200" b="1" u="sng" dirty="0" smtClean="0">
                <a:solidFill>
                  <a:schemeClr val="tx2"/>
                </a:solidFill>
              </a:rPr>
              <a:t>Recours aux soins : </a:t>
            </a:r>
          </a:p>
          <a:p>
            <a:pPr marL="171450" indent="-171450" algn="just">
              <a:buFont typeface="Wingdings" panose="05000000000000000000" pitchFamily="2" charset="2"/>
              <a:buChar char="Ø"/>
            </a:pPr>
            <a:r>
              <a:rPr lang="fr-FR" sz="1200" dirty="0">
                <a:solidFill>
                  <a:schemeClr val="tx2"/>
                </a:solidFill>
              </a:rPr>
              <a:t>En </a:t>
            </a:r>
            <a:r>
              <a:rPr lang="fr-FR" sz="1200" dirty="0" smtClean="0">
                <a:solidFill>
                  <a:schemeClr val="tx2"/>
                </a:solidFill>
              </a:rPr>
              <a:t>2024, 43 529 assurés du RG 901 ont bénéficié d’un soin infirmier par une infirmière du Territoire de Belfort pour un montant moyen versé de 308,02€.</a:t>
            </a:r>
          </a:p>
          <a:p>
            <a:pPr marL="171450" indent="-171450" algn="just">
              <a:buFont typeface="Wingdings" panose="05000000000000000000" pitchFamily="2" charset="2"/>
              <a:buChar char="Ø"/>
            </a:pPr>
            <a:endParaRPr lang="fr-FR" sz="1200" dirty="0">
              <a:solidFill>
                <a:schemeClr val="tx2"/>
              </a:solidFill>
            </a:endParaRPr>
          </a:p>
          <a:p>
            <a:pPr marL="171450" indent="-171450" algn="just">
              <a:buFont typeface="Wingdings" panose="05000000000000000000" pitchFamily="2" charset="2"/>
              <a:buChar char="Ø"/>
            </a:pPr>
            <a:r>
              <a:rPr lang="fr-FR" sz="1200" dirty="0" smtClean="0">
                <a:solidFill>
                  <a:schemeClr val="tx2"/>
                </a:solidFill>
              </a:rPr>
              <a:t>Comparativement à 2023, le nombre d’assurés pris en charge a augmenté de +3,0% (+1 261assurés) alors que le montant versé a augmenté de +5,8% (+16,76€).</a:t>
            </a:r>
            <a:endParaRPr lang="fr-FR" sz="1200" dirty="0">
              <a:solidFill>
                <a:schemeClr val="tx2"/>
              </a:solidFill>
            </a:endParaRPr>
          </a:p>
        </p:txBody>
      </p:sp>
      <p:pic>
        <p:nvPicPr>
          <p:cNvPr id="4" name="Image 3"/>
          <p:cNvPicPr>
            <a:picLocks noChangeAspect="1"/>
          </p:cNvPicPr>
          <p:nvPr/>
        </p:nvPicPr>
        <p:blipFill>
          <a:blip r:embed="rId2"/>
          <a:stretch>
            <a:fillRect/>
          </a:stretch>
        </p:blipFill>
        <p:spPr>
          <a:xfrm>
            <a:off x="7780626" y="3050890"/>
            <a:ext cx="3775736" cy="1780514"/>
          </a:xfrm>
          <a:prstGeom prst="rect">
            <a:avLst/>
          </a:prstGeom>
        </p:spPr>
      </p:pic>
      <p:pic>
        <p:nvPicPr>
          <p:cNvPr id="7" name="Image 6"/>
          <p:cNvPicPr>
            <a:picLocks noChangeAspect="1"/>
          </p:cNvPicPr>
          <p:nvPr/>
        </p:nvPicPr>
        <p:blipFill>
          <a:blip r:embed="rId3"/>
          <a:stretch>
            <a:fillRect/>
          </a:stretch>
        </p:blipFill>
        <p:spPr>
          <a:xfrm>
            <a:off x="7791578" y="1299197"/>
            <a:ext cx="3764784" cy="1653553"/>
          </a:xfrm>
          <a:prstGeom prst="rect">
            <a:avLst/>
          </a:prstGeom>
        </p:spPr>
      </p:pic>
      <p:pic>
        <p:nvPicPr>
          <p:cNvPr id="8" name="Image 7"/>
          <p:cNvPicPr>
            <a:picLocks noChangeAspect="1"/>
          </p:cNvPicPr>
          <p:nvPr/>
        </p:nvPicPr>
        <p:blipFill>
          <a:blip r:embed="rId4"/>
          <a:stretch>
            <a:fillRect/>
          </a:stretch>
        </p:blipFill>
        <p:spPr>
          <a:xfrm>
            <a:off x="7780626" y="4962525"/>
            <a:ext cx="3763717" cy="1747981"/>
          </a:xfrm>
          <a:prstGeom prst="rect">
            <a:avLst/>
          </a:prstGeom>
        </p:spPr>
      </p:pic>
    </p:spTree>
    <p:extLst>
      <p:ext uri="{BB962C8B-B14F-4D97-AF65-F5344CB8AC3E}">
        <p14:creationId xmlns:p14="http://schemas.microsoft.com/office/powerpoint/2010/main" val="1067742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95960" y="1801091"/>
            <a:ext cx="8446439" cy="2244436"/>
          </a:xfrm>
        </p:spPr>
        <p:txBody>
          <a:bodyPr>
            <a:noAutofit/>
          </a:bodyPr>
          <a:lstStyle/>
          <a:p>
            <a:r>
              <a:rPr lang="fr-FR" sz="1200" b="1" u="sng" dirty="0" smtClean="0"/>
              <a:t>Actes AMI (+0,1%) :</a:t>
            </a:r>
          </a:p>
          <a:p>
            <a:pPr marL="171450" indent="-171450" algn="just">
              <a:buFont typeface="Wingdings" panose="05000000000000000000" pitchFamily="2" charset="2"/>
              <a:buChar char="Ø"/>
            </a:pPr>
            <a:r>
              <a:rPr lang="fr-FR" sz="1200" dirty="0" smtClean="0"/>
              <a:t>Le coefficient 1 est le coefficient le plus facturé avec 34,3% des montants suivi par les AMI 1,2 puis par les AMI 4. </a:t>
            </a:r>
          </a:p>
          <a:p>
            <a:pPr marL="171450" indent="-171450" algn="just">
              <a:buFont typeface="Wingdings" panose="05000000000000000000" pitchFamily="2" charset="2"/>
              <a:buChar char="Ø"/>
            </a:pPr>
            <a:r>
              <a:rPr lang="fr-FR" sz="1200" dirty="0" smtClean="0"/>
              <a:t>Les AMI 1 sont en légère baisse avec -0,8% (-23 192€).</a:t>
            </a:r>
          </a:p>
          <a:p>
            <a:pPr marL="171450" indent="-171450" algn="just">
              <a:buFont typeface="Wingdings" panose="05000000000000000000" pitchFamily="2" charset="2"/>
              <a:buChar char="Ø"/>
            </a:pPr>
            <a:r>
              <a:rPr lang="fr-FR" sz="1200" dirty="0" smtClean="0"/>
              <a:t>Les actes </a:t>
            </a:r>
            <a:r>
              <a:rPr lang="fr-FR" sz="1200" dirty="0"/>
              <a:t>en lien avec </a:t>
            </a:r>
            <a:r>
              <a:rPr lang="fr-FR" sz="1200" dirty="0" smtClean="0"/>
              <a:t>« l’administration </a:t>
            </a:r>
            <a:r>
              <a:rPr lang="fr-FR" sz="1200" dirty="0"/>
              <a:t>et surveillance d'une thérapeutique </a:t>
            </a:r>
            <a:r>
              <a:rPr lang="fr-FR" sz="1200" dirty="0" smtClean="0"/>
              <a:t>orale » (AMI 1,2 et 0,6) augmentent avec +8,7% (+169 548€). </a:t>
            </a:r>
          </a:p>
          <a:p>
            <a:pPr marL="171450" indent="-171450" algn="just">
              <a:buFont typeface="Wingdings" panose="05000000000000000000" pitchFamily="2" charset="2"/>
              <a:buChar char="Ø"/>
            </a:pPr>
            <a:r>
              <a:rPr lang="fr-FR" sz="1200" dirty="0" smtClean="0"/>
              <a:t>Parmi les évolutions significatives, les actes AMI 9 diminuent de -20,5% tout comme les AMI 15 (-13,7%) et les AMI 0,5 (-12,4%)</a:t>
            </a:r>
          </a:p>
          <a:p>
            <a:pPr marL="171450" indent="-171450" algn="just">
              <a:buFont typeface="Wingdings" panose="05000000000000000000" pitchFamily="2" charset="2"/>
              <a:buChar char="Ø"/>
            </a:pPr>
            <a:r>
              <a:rPr lang="fr-FR" sz="1200" dirty="0" smtClean="0"/>
              <a:t>Au contraire des AMI 15, les AMI 14 augmentent avec +7,9%. Les plus fortes hausses concernent les AMI 4,1 (+37,6%) et AMI 0,6 (+23,3%).</a:t>
            </a:r>
          </a:p>
          <a:p>
            <a:pPr marL="171450" indent="-171450" algn="just">
              <a:buFont typeface="Wingdings" panose="05000000000000000000" pitchFamily="2" charset="2"/>
              <a:buChar char="Ø"/>
            </a:pPr>
            <a:endParaRPr lang="fr-FR" sz="1200" dirty="0"/>
          </a:p>
          <a:p>
            <a:pPr algn="just"/>
            <a:endParaRPr lang="fr-FR" sz="600" b="1" u="sng" dirty="0" smtClean="0">
              <a:solidFill>
                <a:srgbClr val="002060"/>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7</a:t>
            </a:fld>
            <a:endParaRPr lang="fr-FR" dirty="0"/>
          </a:p>
        </p:txBody>
      </p:sp>
      <p:sp>
        <p:nvSpPr>
          <p:cNvPr id="4" name="Titre 3"/>
          <p:cNvSpPr>
            <a:spLocks noGrp="1"/>
          </p:cNvSpPr>
          <p:nvPr>
            <p:ph type="title"/>
          </p:nvPr>
        </p:nvSpPr>
        <p:spPr/>
        <p:txBody>
          <a:bodyPr/>
          <a:lstStyle/>
          <a:p>
            <a:r>
              <a:rPr lang="fr-FR" dirty="0"/>
              <a:t>Statistiques de Dépenses: points principaux</a:t>
            </a:r>
          </a:p>
        </p:txBody>
      </p:sp>
      <p:sp>
        <p:nvSpPr>
          <p:cNvPr id="5" name="ZoneTexte 4"/>
          <p:cNvSpPr txBox="1"/>
          <p:nvPr/>
        </p:nvSpPr>
        <p:spPr>
          <a:xfrm>
            <a:off x="9116291" y="1902691"/>
            <a:ext cx="2497921" cy="707886"/>
          </a:xfrm>
          <a:prstGeom prst="rect">
            <a:avLst/>
          </a:prstGeom>
          <a:noFill/>
          <a:ln>
            <a:solidFill>
              <a:srgbClr val="002060"/>
            </a:solidFill>
          </a:ln>
        </p:spPr>
        <p:txBody>
          <a:bodyPr wrap="square" rtlCol="0">
            <a:spAutoFit/>
          </a:bodyPr>
          <a:lstStyle/>
          <a:p>
            <a:pPr algn="just"/>
            <a:r>
              <a:rPr lang="fr-FR" sz="1000" dirty="0" smtClean="0">
                <a:solidFill>
                  <a:srgbClr val="002060"/>
                </a:solidFill>
              </a:rPr>
              <a:t>Méthodologie : </a:t>
            </a:r>
          </a:p>
          <a:p>
            <a:pPr marL="171450" indent="-171450" algn="just">
              <a:buFont typeface="Wingdings" panose="05000000000000000000" pitchFamily="2" charset="2"/>
              <a:buChar char="Ø"/>
            </a:pPr>
            <a:r>
              <a:rPr lang="fr-FR" sz="1000" dirty="0" smtClean="0">
                <a:solidFill>
                  <a:srgbClr val="002060"/>
                </a:solidFill>
              </a:rPr>
              <a:t>Les chiffres ci-contre détaillant les coefficients sont issus de la consommation des assurés RG 901.</a:t>
            </a:r>
          </a:p>
        </p:txBody>
      </p:sp>
      <p:graphicFrame>
        <p:nvGraphicFramePr>
          <p:cNvPr id="6" name="Tableau 5"/>
          <p:cNvGraphicFramePr>
            <a:graphicFrameLocks noGrp="1"/>
          </p:cNvGraphicFramePr>
          <p:nvPr>
            <p:extLst>
              <p:ext uri="{D42A27DB-BD31-4B8C-83A1-F6EECF244321}">
                <p14:modId xmlns:p14="http://schemas.microsoft.com/office/powerpoint/2010/main" val="1931818250"/>
              </p:ext>
            </p:extLst>
          </p:nvPr>
        </p:nvGraphicFramePr>
        <p:xfrm>
          <a:off x="5886272" y="4220434"/>
          <a:ext cx="5906141" cy="962025"/>
        </p:xfrm>
        <a:graphic>
          <a:graphicData uri="http://schemas.openxmlformats.org/drawingml/2006/table">
            <a:tbl>
              <a:tblPr/>
              <a:tblGrid>
                <a:gridCol w="1838036">
                  <a:extLst>
                    <a:ext uri="{9D8B030D-6E8A-4147-A177-3AD203B41FA5}">
                      <a16:colId xmlns:a16="http://schemas.microsoft.com/office/drawing/2014/main" val="4110866831"/>
                    </a:ext>
                  </a:extLst>
                </a:gridCol>
                <a:gridCol w="1051283">
                  <a:extLst>
                    <a:ext uri="{9D8B030D-6E8A-4147-A177-3AD203B41FA5}">
                      <a16:colId xmlns:a16="http://schemas.microsoft.com/office/drawing/2014/main" val="4029704126"/>
                    </a:ext>
                  </a:extLst>
                </a:gridCol>
                <a:gridCol w="829362">
                  <a:extLst>
                    <a:ext uri="{9D8B030D-6E8A-4147-A177-3AD203B41FA5}">
                      <a16:colId xmlns:a16="http://schemas.microsoft.com/office/drawing/2014/main" val="4051474002"/>
                    </a:ext>
                  </a:extLst>
                </a:gridCol>
                <a:gridCol w="1093730">
                  <a:extLst>
                    <a:ext uri="{9D8B030D-6E8A-4147-A177-3AD203B41FA5}">
                      <a16:colId xmlns:a16="http://schemas.microsoft.com/office/drawing/2014/main" val="3366713651"/>
                    </a:ext>
                  </a:extLst>
                </a:gridCol>
                <a:gridCol w="1093730">
                  <a:extLst>
                    <a:ext uri="{9D8B030D-6E8A-4147-A177-3AD203B41FA5}">
                      <a16:colId xmlns:a16="http://schemas.microsoft.com/office/drawing/2014/main" val="3461204288"/>
                    </a:ext>
                  </a:extLst>
                </a:gridCol>
              </a:tblGrid>
              <a:tr h="161925">
                <a:tc>
                  <a:txBody>
                    <a:bodyPr/>
                    <a:lstStyle/>
                    <a:p>
                      <a:pPr algn="l" fontAlgn="ctr"/>
                      <a:endParaRPr lang="fr-FR" sz="1200" b="1"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smtClean="0">
                          <a:solidFill>
                            <a:srgbClr val="002060"/>
                          </a:solidFill>
                          <a:effectLst/>
                          <a:latin typeface="Arial" panose="020B0604020202020204" pitchFamily="34" charset="0"/>
                        </a:rPr>
                        <a:t>Montant 2024</a:t>
                      </a:r>
                      <a:endParaRPr lang="fr-FR" sz="1200" b="1"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smtClean="0">
                          <a:solidFill>
                            <a:srgbClr val="002060"/>
                          </a:solidFill>
                          <a:effectLst/>
                          <a:latin typeface="Arial" panose="020B0604020202020204" pitchFamily="34" charset="0"/>
                        </a:rPr>
                        <a:t>Evolution </a:t>
                      </a:r>
                      <a:endParaRPr lang="fr-FR" sz="1200" b="1"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smtClean="0">
                          <a:solidFill>
                            <a:srgbClr val="002060"/>
                          </a:solidFill>
                          <a:effectLst/>
                          <a:latin typeface="Arial" panose="020B0604020202020204" pitchFamily="34" charset="0"/>
                        </a:rPr>
                        <a:t>Evolution BFC</a:t>
                      </a:r>
                      <a:endParaRPr lang="fr-FR" sz="1200" b="1"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smtClean="0">
                          <a:solidFill>
                            <a:srgbClr val="002060"/>
                          </a:solidFill>
                          <a:effectLst/>
                          <a:latin typeface="Arial" panose="020B0604020202020204" pitchFamily="34" charset="0"/>
                        </a:rPr>
                        <a:t>Evolution F</a:t>
                      </a:r>
                      <a:endParaRPr lang="fr-FR" sz="1200" b="1"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3477738493"/>
                  </a:ext>
                </a:extLst>
              </a:tr>
              <a:tr h="161925">
                <a:tc>
                  <a:txBody>
                    <a:bodyPr/>
                    <a:lstStyle/>
                    <a:p>
                      <a:pPr algn="l" fontAlgn="ctr"/>
                      <a:r>
                        <a:rPr lang="fr-FR" sz="1200" b="1" i="0" u="none" strike="noStrike" dirty="0">
                          <a:solidFill>
                            <a:srgbClr val="002060"/>
                          </a:solidFill>
                          <a:effectLst/>
                          <a:latin typeface="Arial" panose="020B0604020202020204" pitchFamily="34" charset="0"/>
                        </a:rPr>
                        <a:t> </a:t>
                      </a:r>
                      <a:r>
                        <a:rPr lang="fr-FR" sz="1200" b="1" i="0" u="none" strike="noStrike" dirty="0" smtClean="0">
                          <a:solidFill>
                            <a:srgbClr val="002060"/>
                          </a:solidFill>
                          <a:effectLst/>
                          <a:latin typeface="Arial" panose="020B0604020202020204" pitchFamily="34" charset="0"/>
                        </a:rPr>
                        <a:t>BSI</a:t>
                      </a:r>
                      <a:endParaRPr lang="fr-FR" sz="1200" b="1"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a:solidFill>
                            <a:srgbClr val="002060"/>
                          </a:solidFill>
                          <a:effectLst/>
                          <a:latin typeface="Arial" panose="020B0604020202020204" pitchFamily="34" charset="0"/>
                        </a:rPr>
                        <a:t>1 709 456 €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a:solidFill>
                            <a:srgbClr val="002060"/>
                          </a:solidFill>
                          <a:effectLst/>
                          <a:latin typeface="Arial" panose="020B0604020202020204" pitchFamily="34" charset="0"/>
                        </a:rPr>
                        <a:t>127,4%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a:solidFill>
                            <a:srgbClr val="002060"/>
                          </a:solidFill>
                          <a:effectLst/>
                          <a:latin typeface="Arial" panose="020B0604020202020204" pitchFamily="34" charset="0"/>
                        </a:rPr>
                        <a:t>104,3%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a:solidFill>
                            <a:srgbClr val="002060"/>
                          </a:solidFill>
                          <a:effectLst/>
                          <a:latin typeface="Arial" panose="020B0604020202020204" pitchFamily="34" charset="0"/>
                        </a:rPr>
                        <a:t>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748980236"/>
                  </a:ext>
                </a:extLst>
              </a:tr>
              <a:tr h="161925">
                <a:tc>
                  <a:txBody>
                    <a:bodyPr/>
                    <a:lstStyle/>
                    <a:p>
                      <a:pPr algn="l" fontAlgn="ctr"/>
                      <a:r>
                        <a:rPr lang="fr-FR" sz="1200" b="0" i="0" u="none" strike="noStrike" dirty="0" smtClean="0">
                          <a:solidFill>
                            <a:srgbClr val="002060"/>
                          </a:solidFill>
                          <a:effectLst/>
                          <a:latin typeface="Arial" panose="020B0604020202020204" pitchFamily="34" charset="0"/>
                        </a:rPr>
                        <a:t>BSA (PEC légère)</a:t>
                      </a:r>
                      <a:endParaRPr lang="fr-FR" sz="1200" b="0"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788 357 €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177,4%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144,9%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160,8%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946352"/>
                  </a:ext>
                </a:extLst>
              </a:tr>
              <a:tr h="161925">
                <a:tc>
                  <a:txBody>
                    <a:bodyPr/>
                    <a:lstStyle/>
                    <a:p>
                      <a:pPr algn="l" fontAlgn="ctr"/>
                      <a:r>
                        <a:rPr lang="fr-FR" sz="1200" b="0" i="0" u="none" strike="noStrike" dirty="0" smtClean="0">
                          <a:solidFill>
                            <a:srgbClr val="002060"/>
                          </a:solidFill>
                          <a:effectLst/>
                          <a:latin typeface="Arial" panose="020B0604020202020204" pitchFamily="34" charset="0"/>
                        </a:rPr>
                        <a:t>BSB ((PEC intermédiaire)</a:t>
                      </a:r>
                      <a:endParaRPr lang="fr-FR" sz="1200" b="0"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607 594 €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127,0%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105,3%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112,6%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4229963"/>
                  </a:ext>
                </a:extLst>
              </a:tr>
              <a:tr h="161925">
                <a:tc>
                  <a:txBody>
                    <a:bodyPr/>
                    <a:lstStyle/>
                    <a:p>
                      <a:pPr algn="l" fontAlgn="ctr"/>
                      <a:r>
                        <a:rPr lang="fr-FR" sz="1200" b="0" i="0" u="none" strike="noStrike" dirty="0" smtClean="0">
                          <a:solidFill>
                            <a:srgbClr val="002060"/>
                          </a:solidFill>
                          <a:effectLst/>
                          <a:latin typeface="Arial" panose="020B0604020202020204" pitchFamily="34" charset="0"/>
                        </a:rPr>
                        <a:t>BSC (PEC lourde)</a:t>
                      </a:r>
                      <a:endParaRPr lang="fr-FR" sz="1200" b="0" i="0" u="none" strike="noStrike" dirty="0">
                        <a:solidFill>
                          <a:srgbClr val="00206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313 505 €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2060"/>
                          </a:solidFill>
                          <a:effectLst/>
                          <a:latin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5577662"/>
                  </a:ext>
                </a:extLst>
              </a:tr>
            </a:tbl>
          </a:graphicData>
        </a:graphic>
      </p:graphicFrame>
      <p:sp>
        <p:nvSpPr>
          <p:cNvPr id="7" name="ZoneTexte 6"/>
          <p:cNvSpPr txBox="1"/>
          <p:nvPr/>
        </p:nvSpPr>
        <p:spPr>
          <a:xfrm>
            <a:off x="674255" y="4075717"/>
            <a:ext cx="4950691" cy="1015663"/>
          </a:xfrm>
          <a:prstGeom prst="rect">
            <a:avLst/>
          </a:prstGeom>
          <a:noFill/>
        </p:spPr>
        <p:txBody>
          <a:bodyPr wrap="square" rtlCol="0">
            <a:spAutoFit/>
          </a:bodyPr>
          <a:lstStyle/>
          <a:p>
            <a:pPr algn="just"/>
            <a:r>
              <a:rPr lang="fr-FR" sz="1200" b="1" u="sng" dirty="0">
                <a:solidFill>
                  <a:schemeClr val="tx2"/>
                </a:solidFill>
              </a:rPr>
              <a:t>BSI (+127,4%) : </a:t>
            </a:r>
          </a:p>
          <a:p>
            <a:pPr algn="just"/>
            <a:endParaRPr lang="fr-FR" sz="1200" dirty="0">
              <a:solidFill>
                <a:schemeClr val="tx2"/>
              </a:solidFill>
            </a:endParaRPr>
          </a:p>
          <a:p>
            <a:pPr marL="171450" indent="-171450" algn="just">
              <a:buFont typeface="Wingdings" panose="05000000000000000000" pitchFamily="2" charset="2"/>
              <a:buChar char="Ø"/>
            </a:pPr>
            <a:r>
              <a:rPr lang="fr-FR" sz="1200" dirty="0">
                <a:solidFill>
                  <a:schemeClr val="tx2"/>
                </a:solidFill>
              </a:rPr>
              <a:t>Les montants </a:t>
            </a:r>
            <a:r>
              <a:rPr lang="fr-FR" sz="1200" dirty="0" smtClean="0">
                <a:solidFill>
                  <a:schemeClr val="tx2"/>
                </a:solidFill>
              </a:rPr>
              <a:t>versés au titre des BSI ont très fortement augmenté (+127,4%) du fait de l’élargissement à l’ensemble des patients dépendants au 03 octobre 2023.</a:t>
            </a:r>
          </a:p>
        </p:txBody>
      </p:sp>
      <p:sp>
        <p:nvSpPr>
          <p:cNvPr id="8" name="ZoneTexte 7"/>
          <p:cNvSpPr txBox="1"/>
          <p:nvPr/>
        </p:nvSpPr>
        <p:spPr>
          <a:xfrm>
            <a:off x="683496" y="5246255"/>
            <a:ext cx="10970377" cy="923330"/>
          </a:xfrm>
          <a:prstGeom prst="rect">
            <a:avLst/>
          </a:prstGeom>
          <a:noFill/>
        </p:spPr>
        <p:txBody>
          <a:bodyPr wrap="square" rtlCol="0">
            <a:spAutoFit/>
          </a:bodyPr>
          <a:lstStyle/>
          <a:p>
            <a:pPr marL="176213" indent="-176213">
              <a:buFont typeface="Wingdings" panose="05000000000000000000" pitchFamily="2" charset="2"/>
              <a:buChar char="Ø"/>
            </a:pPr>
            <a:r>
              <a:rPr lang="fr-FR" sz="1200" dirty="0">
                <a:solidFill>
                  <a:schemeClr val="tx2"/>
                </a:solidFill>
              </a:rPr>
              <a:t>La hausse est plus forte qu’au niveau régional (+104,3%) et </a:t>
            </a:r>
            <a:r>
              <a:rPr lang="fr-FR" sz="1200" dirty="0" smtClean="0">
                <a:solidFill>
                  <a:schemeClr val="tx2"/>
                </a:solidFill>
              </a:rPr>
              <a:t>national (+</a:t>
            </a:r>
            <a:r>
              <a:rPr lang="fr-FR" sz="1200" dirty="0">
                <a:solidFill>
                  <a:schemeClr val="tx2"/>
                </a:solidFill>
              </a:rPr>
              <a:t>100,1</a:t>
            </a:r>
            <a:r>
              <a:rPr lang="fr-FR" sz="1200" dirty="0" smtClean="0">
                <a:solidFill>
                  <a:schemeClr val="tx2"/>
                </a:solidFill>
              </a:rPr>
              <a:t>%). Les PEC lourdes augmentent plus faiblement que les autres types de PEC.</a:t>
            </a:r>
          </a:p>
          <a:p>
            <a:pPr marL="176213" indent="-176213">
              <a:buFont typeface="Wingdings" panose="05000000000000000000" pitchFamily="2" charset="2"/>
              <a:buChar char="Ø"/>
            </a:pPr>
            <a:endParaRPr lang="fr-FR" sz="1200" dirty="0">
              <a:solidFill>
                <a:schemeClr val="tx2"/>
              </a:solidFill>
            </a:endParaRPr>
          </a:p>
          <a:p>
            <a:pPr marL="176213" indent="-176213">
              <a:buFont typeface="Wingdings" panose="05000000000000000000" pitchFamily="2" charset="2"/>
              <a:buChar char="Ø"/>
            </a:pPr>
            <a:r>
              <a:rPr lang="fr-FR" sz="1200" dirty="0" smtClean="0">
                <a:solidFill>
                  <a:schemeClr val="tx2"/>
                </a:solidFill>
              </a:rPr>
              <a:t>Globalement les actes en lien avec la dépendance (BSI + AMX+AIS) ont augmenté de +45,5% (1 026 763€).</a:t>
            </a:r>
            <a:endParaRPr lang="fr-FR" sz="1200" dirty="0">
              <a:solidFill>
                <a:schemeClr val="tx2"/>
              </a:solidFill>
            </a:endParaRPr>
          </a:p>
          <a:p>
            <a:endParaRPr lang="fr-FR" dirty="0"/>
          </a:p>
        </p:txBody>
      </p:sp>
    </p:spTree>
    <p:extLst>
      <p:ext uri="{BB962C8B-B14F-4D97-AF65-F5344CB8AC3E}">
        <p14:creationId xmlns:p14="http://schemas.microsoft.com/office/powerpoint/2010/main" val="3857725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1782619"/>
            <a:ext cx="6761122" cy="4072082"/>
          </a:xfrm>
        </p:spPr>
        <p:txBody>
          <a:bodyPr>
            <a:normAutofit/>
          </a:bodyPr>
          <a:lstStyle/>
          <a:p>
            <a:pPr algn="just"/>
            <a:r>
              <a:rPr lang="fr-FR" sz="1200" b="1" u="sng" dirty="0" smtClean="0"/>
              <a:t>Frais de déplacement : </a:t>
            </a:r>
          </a:p>
          <a:p>
            <a:pPr marL="171450" indent="-171450" algn="just">
              <a:buFont typeface="Wingdings" panose="05000000000000000000" pitchFamily="2" charset="2"/>
              <a:buChar char="Ø"/>
            </a:pPr>
            <a:r>
              <a:rPr lang="fr-FR" sz="1200" dirty="0" smtClean="0"/>
              <a:t>Forte augmentation des IFI en lien avec la montée en charge des BSI : +143,8% (+318 147€).</a:t>
            </a:r>
          </a:p>
          <a:p>
            <a:pPr marL="171450" indent="-171450" algn="just">
              <a:buFont typeface="Wingdings" panose="05000000000000000000" pitchFamily="2" charset="2"/>
              <a:buChar char="Ø"/>
            </a:pPr>
            <a:r>
              <a:rPr lang="fr-FR" sz="1200" dirty="0" smtClean="0"/>
              <a:t>Seuls les IK et IKP sont en légère baisse.</a:t>
            </a:r>
          </a:p>
          <a:p>
            <a:pPr marL="171450" indent="-171450" algn="just">
              <a:buFont typeface="Wingdings" panose="05000000000000000000" pitchFamily="2" charset="2"/>
              <a:buChar char="Ø"/>
            </a:pPr>
            <a:r>
              <a:rPr lang="fr-FR" sz="1200" dirty="0" smtClean="0"/>
              <a:t>Cette hausse est due à l’augmentation du montant moyen versé par assuré (190,60€) avec +17,3% (+28,13€) alors que le nombre d’assurés (15 465) pour lesquels des frais de déplacement ont été facturés est en baisse avec -0,9% (-140 assurés).</a:t>
            </a:r>
          </a:p>
          <a:p>
            <a:pPr marL="171450" indent="-171450" algn="just">
              <a:buFont typeface="Wingdings" panose="05000000000000000000" pitchFamily="2" charset="2"/>
              <a:buChar char="Ø"/>
            </a:pPr>
            <a:endParaRPr lang="fr-FR" sz="1200" dirty="0"/>
          </a:p>
          <a:p>
            <a:pPr marL="171450" indent="-171450" algn="just">
              <a:buFont typeface="Wingdings" panose="05000000000000000000" pitchFamily="2" charset="2"/>
              <a:buChar char="Ø"/>
            </a:pPr>
            <a:endParaRPr lang="fr-FR" sz="1200" dirty="0" smtClean="0"/>
          </a:p>
          <a:p>
            <a:pPr algn="just"/>
            <a:endParaRPr lang="fr-FR" sz="1200" dirty="0" smtClean="0"/>
          </a:p>
          <a:p>
            <a:pPr marL="171450" indent="-171450" algn="just">
              <a:buFont typeface="Wingdings" panose="05000000000000000000" pitchFamily="2" charset="2"/>
              <a:buChar char="Ø"/>
            </a:pPr>
            <a:endParaRPr lang="fr-FR" sz="1200" dirty="0"/>
          </a:p>
          <a:p>
            <a:pPr algn="just"/>
            <a:r>
              <a:rPr lang="fr-FR" sz="1200" b="1" u="sng" dirty="0" smtClean="0"/>
              <a:t>Majorations : </a:t>
            </a:r>
          </a:p>
          <a:p>
            <a:pPr algn="just"/>
            <a:endParaRPr lang="fr-FR" sz="1200" b="1" u="sng" dirty="0"/>
          </a:p>
          <a:p>
            <a:pPr marL="171450" indent="-171450" algn="just">
              <a:buFont typeface="Wingdings" panose="05000000000000000000" pitchFamily="2" charset="2"/>
              <a:buChar char="Ø"/>
            </a:pPr>
            <a:r>
              <a:rPr lang="fr-FR" sz="1200" dirty="0" smtClean="0"/>
              <a:t>Les montants versés au titre des majorations sont en hausse dans le Territoire de Belfort alors qu’ils sont stables au niveau régional et en légère baisse au niveau national. </a:t>
            </a:r>
          </a:p>
          <a:p>
            <a:pPr marL="171450" indent="-171450" algn="just">
              <a:buFont typeface="Wingdings" panose="05000000000000000000" pitchFamily="2" charset="2"/>
              <a:buChar char="Ø"/>
            </a:pPr>
            <a:r>
              <a:rPr lang="fr-FR" sz="1200" dirty="0"/>
              <a:t>L</a:t>
            </a:r>
            <a:r>
              <a:rPr lang="fr-FR" sz="1200" dirty="0" smtClean="0"/>
              <a:t>es évolutions sont plus marquées dans le Territoire de Belfort.</a:t>
            </a:r>
            <a:endParaRPr lang="fr-FR" sz="12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8</a:t>
            </a:fld>
            <a:endParaRPr lang="fr-FR" dirty="0"/>
          </a:p>
        </p:txBody>
      </p:sp>
      <p:sp>
        <p:nvSpPr>
          <p:cNvPr id="4" name="Titre 3"/>
          <p:cNvSpPr>
            <a:spLocks noGrp="1"/>
          </p:cNvSpPr>
          <p:nvPr>
            <p:ph type="title"/>
          </p:nvPr>
        </p:nvSpPr>
        <p:spPr/>
        <p:txBody>
          <a:bodyPr/>
          <a:lstStyle/>
          <a:p>
            <a:r>
              <a:rPr lang="fr-FR" dirty="0"/>
              <a:t>Statistiques de Dépenses: points principaux</a:t>
            </a:r>
          </a:p>
        </p:txBody>
      </p:sp>
      <p:graphicFrame>
        <p:nvGraphicFramePr>
          <p:cNvPr id="7" name="Tableau 6"/>
          <p:cNvGraphicFramePr>
            <a:graphicFrameLocks noGrp="1"/>
          </p:cNvGraphicFramePr>
          <p:nvPr>
            <p:extLst>
              <p:ext uri="{D42A27DB-BD31-4B8C-83A1-F6EECF244321}">
                <p14:modId xmlns:p14="http://schemas.microsoft.com/office/powerpoint/2010/main" val="2321203666"/>
              </p:ext>
            </p:extLst>
          </p:nvPr>
        </p:nvGraphicFramePr>
        <p:xfrm>
          <a:off x="7426034" y="1932983"/>
          <a:ext cx="4112710" cy="1236345"/>
        </p:xfrm>
        <a:graphic>
          <a:graphicData uri="http://schemas.openxmlformats.org/drawingml/2006/table">
            <a:tbl>
              <a:tblPr/>
              <a:tblGrid>
                <a:gridCol w="969821">
                  <a:extLst>
                    <a:ext uri="{9D8B030D-6E8A-4147-A177-3AD203B41FA5}">
                      <a16:colId xmlns:a16="http://schemas.microsoft.com/office/drawing/2014/main" val="2624193173"/>
                    </a:ext>
                  </a:extLst>
                </a:gridCol>
                <a:gridCol w="803563">
                  <a:extLst>
                    <a:ext uri="{9D8B030D-6E8A-4147-A177-3AD203B41FA5}">
                      <a16:colId xmlns:a16="http://schemas.microsoft.com/office/drawing/2014/main" val="3498143491"/>
                    </a:ext>
                  </a:extLst>
                </a:gridCol>
                <a:gridCol w="694242">
                  <a:extLst>
                    <a:ext uri="{9D8B030D-6E8A-4147-A177-3AD203B41FA5}">
                      <a16:colId xmlns:a16="http://schemas.microsoft.com/office/drawing/2014/main" val="656817832"/>
                    </a:ext>
                  </a:extLst>
                </a:gridCol>
                <a:gridCol w="822542">
                  <a:extLst>
                    <a:ext uri="{9D8B030D-6E8A-4147-A177-3AD203B41FA5}">
                      <a16:colId xmlns:a16="http://schemas.microsoft.com/office/drawing/2014/main" val="1221087208"/>
                    </a:ext>
                  </a:extLst>
                </a:gridCol>
                <a:gridCol w="822542">
                  <a:extLst>
                    <a:ext uri="{9D8B030D-6E8A-4147-A177-3AD203B41FA5}">
                      <a16:colId xmlns:a16="http://schemas.microsoft.com/office/drawing/2014/main" val="2798534035"/>
                    </a:ext>
                  </a:extLst>
                </a:gridCol>
              </a:tblGrid>
              <a:tr h="304800">
                <a:tc>
                  <a:txBody>
                    <a:bodyPr/>
                    <a:lstStyle/>
                    <a:p>
                      <a:pPr algn="ctr" fontAlgn="ctr"/>
                      <a:r>
                        <a:rPr lang="fr-FR" sz="900" b="1" i="0" u="none" strike="noStrike" dirty="0">
                          <a:solidFill>
                            <a:srgbClr val="002060"/>
                          </a:solidFill>
                          <a:effectLst/>
                          <a:latin typeface="Arial" panose="020B0604020202020204" pitchFamily="34" charset="0"/>
                        </a:rPr>
                        <a:t>Libellé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900" b="1" i="0" u="none" strike="noStrike" dirty="0">
                          <a:solidFill>
                            <a:srgbClr val="002060"/>
                          </a:solidFill>
                          <a:effectLst/>
                          <a:latin typeface="Arial" panose="020B0604020202020204" pitchFamily="34" charset="0"/>
                        </a:rPr>
                        <a:t>Montants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900" b="1" i="0" u="none" strike="noStrike" dirty="0">
                          <a:solidFill>
                            <a:srgbClr val="002060"/>
                          </a:solidFill>
                          <a:effectLst/>
                          <a:latin typeface="Arial" panose="020B0604020202020204" pitchFamily="34" charset="0"/>
                        </a:rPr>
                        <a:t>Evolutions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l" fontAlgn="ctr"/>
                      <a:r>
                        <a:rPr lang="fr-FR" sz="900" b="1" i="0" u="none" strike="noStrike" dirty="0">
                          <a:solidFill>
                            <a:srgbClr val="002060"/>
                          </a:solidFill>
                          <a:effectLst/>
                          <a:latin typeface="Arial" panose="020B0604020202020204" pitchFamily="34" charset="0"/>
                        </a:rPr>
                        <a:t>Evolutions Région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l" fontAlgn="ctr"/>
                      <a:r>
                        <a:rPr lang="fr-FR" sz="900" b="1" i="0" u="none" strike="noStrike" dirty="0">
                          <a:solidFill>
                            <a:srgbClr val="002060"/>
                          </a:solidFill>
                          <a:effectLst/>
                          <a:latin typeface="Arial" panose="020B0604020202020204" pitchFamily="34" charset="0"/>
                        </a:rPr>
                        <a:t>Evolutions 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2715668612"/>
                  </a:ext>
                </a:extLst>
              </a:tr>
              <a:tr h="161925">
                <a:tc>
                  <a:txBody>
                    <a:bodyPr/>
                    <a:lstStyle/>
                    <a:p>
                      <a:pPr algn="l" fontAlgn="ctr"/>
                      <a:r>
                        <a:rPr lang="fr-FR" sz="900" b="1" i="0" u="none" strike="noStrike" dirty="0">
                          <a:solidFill>
                            <a:srgbClr val="002060"/>
                          </a:solidFill>
                          <a:effectLst/>
                          <a:latin typeface="Arial" panose="020B0604020202020204" pitchFamily="34" charset="0"/>
                        </a:rPr>
                        <a:t>Frais de déplacements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900" b="1" i="0" u="none" strike="noStrike" dirty="0">
                          <a:solidFill>
                            <a:srgbClr val="002060"/>
                          </a:solidFill>
                          <a:effectLst/>
                          <a:latin typeface="Arial" panose="020B0604020202020204" pitchFamily="34" charset="0"/>
                        </a:rPr>
                        <a:t>3 328 201 €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900" b="1" i="0" u="none" strike="noStrike" dirty="0">
                          <a:solidFill>
                            <a:srgbClr val="002060"/>
                          </a:solidFill>
                          <a:effectLst/>
                          <a:latin typeface="Arial" panose="020B060402020202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900" b="1" i="0" u="none" strike="noStrike" dirty="0">
                          <a:solidFill>
                            <a:srgbClr val="002060"/>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900" b="1" i="0" u="none" strike="noStrike" dirty="0">
                          <a:solidFill>
                            <a:srgbClr val="002060"/>
                          </a:solidFill>
                          <a:effectLst/>
                          <a:latin typeface="Arial" panose="020B0604020202020204" pitchFamily="34" charset="0"/>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2303374072"/>
                  </a:ext>
                </a:extLst>
              </a:tr>
              <a:tr h="161925">
                <a:tc>
                  <a:txBody>
                    <a:bodyPr/>
                    <a:lstStyle/>
                    <a:p>
                      <a:pPr algn="l" fontAlgn="ctr"/>
                      <a:r>
                        <a:rPr lang="fr-FR" sz="900" b="0" i="0" u="none" strike="noStrike" dirty="0">
                          <a:solidFill>
                            <a:srgbClr val="002060"/>
                          </a:solidFill>
                          <a:effectLst/>
                          <a:latin typeface="Arial" panose="020B0604020202020204" pitchFamily="34" charset="0"/>
                        </a:rPr>
                        <a:t>IFA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2 635 709 €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4642280"/>
                  </a:ext>
                </a:extLst>
              </a:tr>
              <a:tr h="161925">
                <a:tc>
                  <a:txBody>
                    <a:bodyPr/>
                    <a:lstStyle/>
                    <a:p>
                      <a:pPr algn="l" fontAlgn="ctr"/>
                      <a:r>
                        <a:rPr lang="fr-FR" sz="900" b="0" i="0" u="none" strike="noStrike" dirty="0">
                          <a:solidFill>
                            <a:srgbClr val="002060"/>
                          </a:solidFill>
                          <a:effectLst/>
                          <a:latin typeface="Arial" panose="020B0604020202020204" pitchFamily="34" charset="0"/>
                        </a:rPr>
                        <a:t>IFI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539 433 €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143,8%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105,1%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3743577"/>
                  </a:ext>
                </a:extLst>
              </a:tr>
              <a:tr h="161925">
                <a:tc>
                  <a:txBody>
                    <a:bodyPr/>
                    <a:lstStyle/>
                    <a:p>
                      <a:pPr algn="l" fontAlgn="ctr"/>
                      <a:r>
                        <a:rPr lang="fr-FR" sz="900" b="0" i="0" u="none" strike="noStrike" dirty="0">
                          <a:solidFill>
                            <a:srgbClr val="002060"/>
                          </a:solidFill>
                          <a:effectLst/>
                          <a:latin typeface="Arial" panose="020B0604020202020204" pitchFamily="34" charset="0"/>
                        </a:rPr>
                        <a:t>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115 498 €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7453974"/>
                  </a:ext>
                </a:extLst>
              </a:tr>
              <a:tr h="161925">
                <a:tc>
                  <a:txBody>
                    <a:bodyPr/>
                    <a:lstStyle/>
                    <a:p>
                      <a:pPr algn="l" fontAlgn="ctr"/>
                      <a:r>
                        <a:rPr lang="fr-FR" sz="900" b="0" i="0" u="none" strike="noStrike" dirty="0">
                          <a:solidFill>
                            <a:srgbClr val="002060"/>
                          </a:solidFill>
                          <a:effectLst/>
                          <a:latin typeface="Arial" panose="020B0604020202020204" pitchFamily="34" charset="0"/>
                        </a:rPr>
                        <a:t>IKM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37 561 €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900" b="1" i="0" u="none" strike="noStrike" dirty="0">
                          <a:solidFill>
                            <a:srgbClr val="00206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9850248"/>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359029133"/>
              </p:ext>
            </p:extLst>
          </p:nvPr>
        </p:nvGraphicFramePr>
        <p:xfrm>
          <a:off x="7563480" y="4240140"/>
          <a:ext cx="4131180" cy="1144905"/>
        </p:xfrm>
        <a:graphic>
          <a:graphicData uri="http://schemas.openxmlformats.org/drawingml/2006/table">
            <a:tbl>
              <a:tblPr/>
              <a:tblGrid>
                <a:gridCol w="923636">
                  <a:extLst>
                    <a:ext uri="{9D8B030D-6E8A-4147-A177-3AD203B41FA5}">
                      <a16:colId xmlns:a16="http://schemas.microsoft.com/office/drawing/2014/main" val="2639288551"/>
                    </a:ext>
                  </a:extLst>
                </a:gridCol>
                <a:gridCol w="728836">
                  <a:extLst>
                    <a:ext uri="{9D8B030D-6E8A-4147-A177-3AD203B41FA5}">
                      <a16:colId xmlns:a16="http://schemas.microsoft.com/office/drawing/2014/main" val="1505222995"/>
                    </a:ext>
                  </a:extLst>
                </a:gridCol>
                <a:gridCol w="826236">
                  <a:extLst>
                    <a:ext uri="{9D8B030D-6E8A-4147-A177-3AD203B41FA5}">
                      <a16:colId xmlns:a16="http://schemas.microsoft.com/office/drawing/2014/main" val="2721670237"/>
                    </a:ext>
                  </a:extLst>
                </a:gridCol>
                <a:gridCol w="826236">
                  <a:extLst>
                    <a:ext uri="{9D8B030D-6E8A-4147-A177-3AD203B41FA5}">
                      <a16:colId xmlns:a16="http://schemas.microsoft.com/office/drawing/2014/main" val="2814960689"/>
                    </a:ext>
                  </a:extLst>
                </a:gridCol>
                <a:gridCol w="826236">
                  <a:extLst>
                    <a:ext uri="{9D8B030D-6E8A-4147-A177-3AD203B41FA5}">
                      <a16:colId xmlns:a16="http://schemas.microsoft.com/office/drawing/2014/main" val="2642305060"/>
                    </a:ext>
                  </a:extLst>
                </a:gridCol>
              </a:tblGrid>
              <a:tr h="304800">
                <a:tc>
                  <a:txBody>
                    <a:bodyPr/>
                    <a:lstStyle/>
                    <a:p>
                      <a:pPr algn="ctr" fontAlgn="ctr"/>
                      <a:r>
                        <a:rPr lang="fr-FR" sz="1200" b="1" i="0" u="none" strike="noStrike" dirty="0">
                          <a:solidFill>
                            <a:srgbClr val="002060"/>
                          </a:solidFill>
                          <a:effectLst/>
                          <a:latin typeface="Arial" panose="020B0604020202020204" pitchFamily="34" charset="0"/>
                        </a:rPr>
                        <a:t>Libellé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a:solidFill>
                            <a:srgbClr val="002060"/>
                          </a:solidFill>
                          <a:effectLst/>
                          <a:latin typeface="Arial" panose="020B0604020202020204" pitchFamily="34" charset="0"/>
                        </a:rPr>
                        <a:t>Montants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ctr" fontAlgn="ctr"/>
                      <a:r>
                        <a:rPr lang="fr-FR" sz="1200" b="1" i="0" u="none" strike="noStrike" dirty="0">
                          <a:solidFill>
                            <a:srgbClr val="002060"/>
                          </a:solidFill>
                          <a:effectLst/>
                          <a:latin typeface="Arial" panose="020B0604020202020204" pitchFamily="34" charset="0"/>
                        </a:rPr>
                        <a:t>Evolutions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l" fontAlgn="ctr"/>
                      <a:r>
                        <a:rPr lang="fr-FR" sz="1200" b="1" i="0" u="none" strike="noStrike" dirty="0">
                          <a:solidFill>
                            <a:srgbClr val="002060"/>
                          </a:solidFill>
                          <a:effectLst/>
                          <a:latin typeface="Arial" panose="020B0604020202020204" pitchFamily="34" charset="0"/>
                        </a:rPr>
                        <a:t>Evolutions Région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l" fontAlgn="ctr"/>
                      <a:r>
                        <a:rPr lang="fr-FR" sz="1200" b="1" i="0" u="none" strike="noStrike" dirty="0">
                          <a:solidFill>
                            <a:srgbClr val="002060"/>
                          </a:solidFill>
                          <a:effectLst/>
                          <a:latin typeface="Arial" panose="020B0604020202020204" pitchFamily="34" charset="0"/>
                        </a:rPr>
                        <a:t>Evolutions 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4105812006"/>
                  </a:ext>
                </a:extLst>
              </a:tr>
              <a:tr h="161925">
                <a:tc>
                  <a:txBody>
                    <a:bodyPr/>
                    <a:lstStyle/>
                    <a:p>
                      <a:pPr algn="l" fontAlgn="ctr"/>
                      <a:r>
                        <a:rPr lang="fr-FR" sz="1200" b="1" i="0" u="none" strike="noStrike" dirty="0">
                          <a:solidFill>
                            <a:srgbClr val="002060"/>
                          </a:solidFill>
                          <a:effectLst/>
                          <a:latin typeface="Arial" panose="020B0604020202020204" pitchFamily="34" charset="0"/>
                        </a:rPr>
                        <a:t>Majorations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1" i="0" u="none" strike="noStrike" dirty="0">
                          <a:solidFill>
                            <a:srgbClr val="002060"/>
                          </a:solidFill>
                          <a:effectLst/>
                          <a:latin typeface="Arial" panose="020B0604020202020204" pitchFamily="34" charset="0"/>
                        </a:rPr>
                        <a:t>985 554 €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1" i="0" u="none" strike="noStrike" dirty="0">
                          <a:solidFill>
                            <a:srgbClr val="002060"/>
                          </a:solidFill>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1" i="0" u="none" strike="noStrike" dirty="0">
                          <a:solidFill>
                            <a:srgbClr val="00206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1" i="0" u="none" strike="noStrike" dirty="0">
                          <a:solidFill>
                            <a:srgbClr val="00206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2500823246"/>
                  </a:ext>
                </a:extLst>
              </a:tr>
              <a:tr h="161925">
                <a:tc>
                  <a:txBody>
                    <a:bodyPr/>
                    <a:lstStyle/>
                    <a:p>
                      <a:pPr algn="l" fontAlgn="b"/>
                      <a:r>
                        <a:rPr lang="fr-FR" sz="1200" b="0" i="0" u="none" strike="noStrike" dirty="0">
                          <a:solidFill>
                            <a:srgbClr val="002060"/>
                          </a:solidFill>
                          <a:effectLst/>
                          <a:latin typeface="Arial" panose="020B0604020202020204" pitchFamily="34" charset="0"/>
                        </a:rPr>
                        <a:t>MAU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dirty="0">
                          <a:solidFill>
                            <a:srgbClr val="002060"/>
                          </a:solidFill>
                          <a:effectLst/>
                          <a:latin typeface="Arial" panose="020B0604020202020204" pitchFamily="34" charset="0"/>
                        </a:rPr>
                        <a:t>699 814 €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689230432"/>
                  </a:ext>
                </a:extLst>
              </a:tr>
              <a:tr h="161925">
                <a:tc>
                  <a:txBody>
                    <a:bodyPr/>
                    <a:lstStyle/>
                    <a:p>
                      <a:pPr algn="l" fontAlgn="b"/>
                      <a:r>
                        <a:rPr lang="fr-FR" sz="1200" b="0" i="0" u="none" strike="noStrike" dirty="0">
                          <a:solidFill>
                            <a:srgbClr val="002060"/>
                          </a:solidFill>
                          <a:effectLst/>
                          <a:latin typeface="Arial" panose="020B0604020202020204" pitchFamily="34" charset="0"/>
                        </a:rPr>
                        <a:t>MCI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dirty="0">
                          <a:solidFill>
                            <a:srgbClr val="002060"/>
                          </a:solidFill>
                          <a:effectLst/>
                          <a:latin typeface="Arial" panose="020B0604020202020204" pitchFamily="34" charset="0"/>
                        </a:rPr>
                        <a:t>281 260 €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3265271348"/>
                  </a:ext>
                </a:extLst>
              </a:tr>
              <a:tr h="161925">
                <a:tc>
                  <a:txBody>
                    <a:bodyPr/>
                    <a:lstStyle/>
                    <a:p>
                      <a:pPr algn="l" fontAlgn="b"/>
                      <a:r>
                        <a:rPr lang="fr-FR" sz="1200" b="0" i="0" u="none" strike="noStrike" dirty="0">
                          <a:solidFill>
                            <a:srgbClr val="002060"/>
                          </a:solidFill>
                          <a:effectLst/>
                          <a:latin typeface="Arial" panose="020B0604020202020204" pitchFamily="34" charset="0"/>
                        </a:rPr>
                        <a:t>MIE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dirty="0">
                          <a:solidFill>
                            <a:srgbClr val="002060"/>
                          </a:solidFill>
                          <a:effectLst/>
                          <a:latin typeface="Arial" panose="020B0604020202020204" pitchFamily="34" charset="0"/>
                        </a:rPr>
                        <a:t>4 479 €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tc>
                  <a:txBody>
                    <a:bodyPr/>
                    <a:lstStyle/>
                    <a:p>
                      <a:pPr algn="r" fontAlgn="ctr"/>
                      <a:r>
                        <a:rPr lang="fr-FR" sz="1200" b="0" i="0" u="none" strike="noStrike" dirty="0">
                          <a:solidFill>
                            <a:srgbClr val="00206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BFC"/>
                    </a:solidFill>
                  </a:tcPr>
                </a:tc>
                <a:extLst>
                  <a:ext uri="{0D108BD9-81ED-4DB2-BD59-A6C34878D82A}">
                    <a16:rowId xmlns:a16="http://schemas.microsoft.com/office/drawing/2014/main" val="4147818012"/>
                  </a:ext>
                </a:extLst>
              </a:tr>
            </a:tbl>
          </a:graphicData>
        </a:graphic>
      </p:graphicFrame>
    </p:spTree>
    <p:extLst>
      <p:ext uri="{BB962C8B-B14F-4D97-AF65-F5344CB8AC3E}">
        <p14:creationId xmlns:p14="http://schemas.microsoft.com/office/powerpoint/2010/main" val="29982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72656" y="1847273"/>
            <a:ext cx="6927271" cy="4249375"/>
          </a:xfrm>
        </p:spPr>
        <p:txBody>
          <a:bodyPr>
            <a:normAutofit lnSpcReduction="10000"/>
          </a:bodyPr>
          <a:lstStyle/>
          <a:p>
            <a:pPr marL="342900" indent="-342900" algn="just">
              <a:buFont typeface="Wingdings" panose="05000000000000000000" pitchFamily="2" charset="2"/>
              <a:buChar char="Ø"/>
            </a:pPr>
            <a:r>
              <a:rPr lang="fr-FR" sz="1200" dirty="0" smtClean="0"/>
              <a:t>Les médecins généralistes sont les principaux prescripteurs des soins infirmiers avec 73% des dépenses suivis par les établissements. </a:t>
            </a:r>
          </a:p>
          <a:p>
            <a:pPr marL="342900" indent="-342900" algn="just">
              <a:buFont typeface="Wingdings" panose="05000000000000000000" pitchFamily="2" charset="2"/>
              <a:buChar char="Ø"/>
            </a:pPr>
            <a:r>
              <a:rPr lang="fr-FR" sz="1200" dirty="0" smtClean="0"/>
              <a:t>Le principal prescripteur est l’HNFC avec 10,6% des </a:t>
            </a:r>
            <a:r>
              <a:rPr lang="fr-FR" sz="1200" dirty="0"/>
              <a:t>prescriptions </a:t>
            </a:r>
            <a:r>
              <a:rPr lang="fr-FR" sz="1200" dirty="0" smtClean="0"/>
              <a:t>(1 303 322€ ) suivi par le CHS saint Rémy (448 039€) et le CDS Léon Blum (324 219€). Suivent ensuite différents médecins généralistes. </a:t>
            </a:r>
          </a:p>
          <a:p>
            <a:pPr marL="342900" indent="-342900" algn="just">
              <a:buFont typeface="Wingdings" panose="05000000000000000000" pitchFamily="2" charset="2"/>
              <a:buChar char="Ø"/>
            </a:pPr>
            <a:r>
              <a:rPr lang="fr-FR" sz="1200" dirty="0" smtClean="0"/>
              <a:t>En 2024, les prescriptions de l’HNFC ont augmenté de « seulement » +2,5%. Dans la même période, la majorité des gros prescripteurs a augmenté de plus de +10% leurs prescriptions.</a:t>
            </a:r>
          </a:p>
          <a:p>
            <a:pPr marL="342900" indent="-342900" algn="just">
              <a:buFont typeface="Wingdings" panose="05000000000000000000" pitchFamily="2" charset="2"/>
              <a:buChar char="Ø"/>
            </a:pPr>
            <a:r>
              <a:rPr lang="fr-FR" sz="1200" dirty="0" smtClean="0"/>
              <a:t>Les plus fortes baisses des prescriptions concernent des médecins spécialistes. Les prescriptions des établissements situés dans le Haut-Rhin diminuent fortement (-28,1%). Plus globalement parmi les 4 départements les plus forts prescripteurs, seul les prescripteurs du Haut-Rhin ont une augmentation « limitée » avec +3,5%.</a:t>
            </a:r>
          </a:p>
          <a:p>
            <a:pPr marL="342900" indent="-342900" algn="just">
              <a:buFont typeface="Wingdings" panose="05000000000000000000" pitchFamily="2" charset="2"/>
              <a:buChar char="Ø"/>
            </a:pPr>
            <a:r>
              <a:rPr lang="fr-FR" sz="1200" dirty="0" smtClean="0"/>
              <a:t>Les dermatologues sont la spécialité avec la plus forte hausse avec +24 626€ soit +67,1%, les psychiatres restant la spécialité la plus forte prescriptrice. </a:t>
            </a:r>
          </a:p>
          <a:p>
            <a:pPr marL="342900" indent="-342900" algn="just">
              <a:buFont typeface="Wingdings" panose="05000000000000000000" pitchFamily="2" charset="2"/>
              <a:buChar char="Ø"/>
            </a:pPr>
            <a:endParaRPr lang="fr-FR" sz="1200" dirty="0"/>
          </a:p>
          <a:p>
            <a:pPr marL="342900" indent="-342900" algn="just">
              <a:buFont typeface="Wingdings" panose="05000000000000000000" pitchFamily="2" charset="2"/>
              <a:buChar char="Ø"/>
            </a:pPr>
            <a:r>
              <a:rPr lang="fr-FR" sz="1200" u="sng" dirty="0" smtClean="0"/>
              <a:t>Qualité de </a:t>
            </a:r>
            <a:r>
              <a:rPr lang="fr-FR" sz="1200" u="sng" dirty="0"/>
              <a:t>la prescription : </a:t>
            </a:r>
            <a:endParaRPr lang="fr-FR" sz="1200" u="sng" dirty="0" smtClean="0"/>
          </a:p>
          <a:p>
            <a:pPr marL="517525" lvl="1" indent="-342900" algn="just">
              <a:buFont typeface="Wingdings" panose="05000000000000000000" pitchFamily="2" charset="2"/>
              <a:buChar char="Ø"/>
            </a:pPr>
            <a:r>
              <a:rPr lang="fr-FR" sz="1200" b="0" dirty="0" smtClean="0">
                <a:solidFill>
                  <a:schemeClr val="tx2"/>
                </a:solidFill>
              </a:rPr>
              <a:t>85 009€ de soins infirmiers dont le numéro de prescripteur est l’ancien numéro du </a:t>
            </a:r>
            <a:r>
              <a:rPr lang="fr-FR" sz="1200" b="0" dirty="0">
                <a:solidFill>
                  <a:schemeClr val="tx2"/>
                </a:solidFill>
              </a:rPr>
              <a:t>Dr </a:t>
            </a:r>
            <a:r>
              <a:rPr lang="fr-FR" sz="1200" b="0" dirty="0" smtClean="0">
                <a:solidFill>
                  <a:schemeClr val="tx2"/>
                </a:solidFill>
              </a:rPr>
              <a:t>Masson ou 11 467€ avec le numéro </a:t>
            </a:r>
            <a:r>
              <a:rPr lang="fr-FR" sz="1200" b="0" dirty="0">
                <a:solidFill>
                  <a:schemeClr val="tx2"/>
                </a:solidFill>
              </a:rPr>
              <a:t>du CH BOULLOCHE HNFC </a:t>
            </a:r>
            <a:r>
              <a:rPr lang="fr-FR" sz="1200" b="0" dirty="0" smtClean="0">
                <a:solidFill>
                  <a:schemeClr val="tx2"/>
                </a:solidFill>
              </a:rPr>
              <a:t>MONTBELIARD.</a:t>
            </a:r>
          </a:p>
          <a:p>
            <a:pPr marL="517525" lvl="1" indent="-342900" algn="just">
              <a:buFont typeface="Wingdings" panose="05000000000000000000" pitchFamily="2" charset="2"/>
              <a:buChar char="Ø"/>
            </a:pPr>
            <a:r>
              <a:rPr lang="fr-FR" sz="1200" b="0" dirty="0" smtClean="0">
                <a:solidFill>
                  <a:schemeClr val="tx2"/>
                </a:solidFill>
              </a:rPr>
              <a:t>Amélioration depuis 2023 avec environ -20% des prescriptions avec ces mauvais numéros. </a:t>
            </a:r>
            <a:endParaRPr lang="fr-FR" sz="1200" dirty="0" smtClean="0">
              <a:solidFill>
                <a:schemeClr val="tx2"/>
              </a:solidFill>
            </a:endParaRPr>
          </a:p>
          <a:p>
            <a:pPr marL="342900" indent="-342900" algn="just">
              <a:buFont typeface="Wingdings" panose="05000000000000000000" pitchFamily="2" charset="2"/>
              <a:buChar char="Ø"/>
            </a:pPr>
            <a:endParaRPr lang="fr-FR" sz="1200" dirty="0" smtClean="0">
              <a:solidFill>
                <a:srgbClr val="002060"/>
              </a:solidFill>
            </a:endParaRPr>
          </a:p>
          <a:p>
            <a:pPr marL="342900" indent="-342900" algn="just">
              <a:buFont typeface="Wingdings" panose="05000000000000000000" pitchFamily="2" charset="2"/>
              <a:buChar char="Ø"/>
            </a:pPr>
            <a:endParaRPr lang="fr-FR" sz="1200" dirty="0">
              <a:solidFill>
                <a:srgbClr val="002060"/>
              </a:solidFill>
            </a:endParaRPr>
          </a:p>
          <a:p>
            <a:pPr marL="342900" indent="-342900" algn="just">
              <a:buFont typeface="Wingdings" panose="05000000000000000000" pitchFamily="2" charset="2"/>
              <a:buChar char="Ø"/>
            </a:pPr>
            <a:endParaRPr lang="fr-FR" sz="1200" dirty="0" smtClean="0">
              <a:solidFill>
                <a:srgbClr val="002060"/>
              </a:solidFill>
            </a:endParaRPr>
          </a:p>
          <a:p>
            <a:pPr marL="342900" indent="-342900" algn="just">
              <a:buFont typeface="Wingdings" panose="05000000000000000000" pitchFamily="2" charset="2"/>
              <a:buChar char="Ø"/>
            </a:pPr>
            <a:endParaRPr lang="fr-FR" sz="1200" dirty="0">
              <a:solidFill>
                <a:srgbClr val="002060"/>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9</a:t>
            </a:fld>
            <a:endParaRPr lang="fr-FR" dirty="0"/>
          </a:p>
        </p:txBody>
      </p:sp>
      <p:sp>
        <p:nvSpPr>
          <p:cNvPr id="4" name="Titre 3"/>
          <p:cNvSpPr>
            <a:spLocks noGrp="1"/>
          </p:cNvSpPr>
          <p:nvPr>
            <p:ph type="title"/>
          </p:nvPr>
        </p:nvSpPr>
        <p:spPr/>
        <p:txBody>
          <a:bodyPr/>
          <a:lstStyle/>
          <a:p>
            <a:r>
              <a:rPr lang="fr-FR" dirty="0"/>
              <a:t>Statistiques de Dépenses: </a:t>
            </a:r>
            <a:r>
              <a:rPr lang="fr-FR" dirty="0" smtClean="0"/>
              <a:t>les prescripteurs</a:t>
            </a:r>
            <a:endParaRPr lang="fr-FR" dirty="0"/>
          </a:p>
        </p:txBody>
      </p:sp>
      <p:sp>
        <p:nvSpPr>
          <p:cNvPr id="5" name="ZoneTexte 4"/>
          <p:cNvSpPr txBox="1"/>
          <p:nvPr/>
        </p:nvSpPr>
        <p:spPr>
          <a:xfrm>
            <a:off x="755469" y="6096648"/>
            <a:ext cx="6578204" cy="400110"/>
          </a:xfrm>
          <a:prstGeom prst="rect">
            <a:avLst/>
          </a:prstGeom>
          <a:noFill/>
          <a:ln>
            <a:solidFill>
              <a:srgbClr val="002060"/>
            </a:solidFill>
          </a:ln>
        </p:spPr>
        <p:txBody>
          <a:bodyPr wrap="square" rtlCol="0">
            <a:spAutoFit/>
          </a:bodyPr>
          <a:lstStyle/>
          <a:p>
            <a:pPr algn="just"/>
            <a:r>
              <a:rPr lang="fr-FR" sz="1000" dirty="0" smtClean="0">
                <a:solidFill>
                  <a:srgbClr val="002060"/>
                </a:solidFill>
              </a:rPr>
              <a:t>Méthodologie : </a:t>
            </a:r>
          </a:p>
          <a:p>
            <a:pPr marL="171450" indent="-171450" algn="just">
              <a:buFont typeface="Wingdings" panose="05000000000000000000" pitchFamily="2" charset="2"/>
              <a:buChar char="Ø"/>
            </a:pPr>
            <a:r>
              <a:rPr lang="fr-FR" sz="1000" dirty="0" smtClean="0">
                <a:solidFill>
                  <a:srgbClr val="002060"/>
                </a:solidFill>
              </a:rPr>
              <a:t>Les chiffres ci-contre détaillant les prescripteurs sont issus de la consommation des assurés RG 901.</a:t>
            </a:r>
          </a:p>
        </p:txBody>
      </p:sp>
      <p:pic>
        <p:nvPicPr>
          <p:cNvPr id="8" name="Image 7"/>
          <p:cNvPicPr>
            <a:picLocks noChangeAspect="1"/>
          </p:cNvPicPr>
          <p:nvPr/>
        </p:nvPicPr>
        <p:blipFill>
          <a:blip r:embed="rId2"/>
          <a:stretch>
            <a:fillRect/>
          </a:stretch>
        </p:blipFill>
        <p:spPr>
          <a:xfrm>
            <a:off x="7846294" y="1847273"/>
            <a:ext cx="3848366" cy="2315152"/>
          </a:xfrm>
          <a:prstGeom prst="rect">
            <a:avLst/>
          </a:prstGeom>
        </p:spPr>
      </p:pic>
      <p:pic>
        <p:nvPicPr>
          <p:cNvPr id="9" name="Image 8"/>
          <p:cNvPicPr>
            <a:picLocks noChangeAspect="1"/>
          </p:cNvPicPr>
          <p:nvPr/>
        </p:nvPicPr>
        <p:blipFill>
          <a:blip r:embed="rId3"/>
          <a:stretch>
            <a:fillRect/>
          </a:stretch>
        </p:blipFill>
        <p:spPr>
          <a:xfrm>
            <a:off x="7846294" y="4292830"/>
            <a:ext cx="3898461" cy="2345289"/>
          </a:xfrm>
          <a:prstGeom prst="rect">
            <a:avLst/>
          </a:prstGeom>
        </p:spPr>
      </p:pic>
    </p:spTree>
    <p:extLst>
      <p:ext uri="{BB962C8B-B14F-4D97-AF65-F5344CB8AC3E}">
        <p14:creationId xmlns:p14="http://schemas.microsoft.com/office/powerpoint/2010/main" val="3663279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masque PPT V3</Template>
  <TotalTime>4363</TotalTime>
  <Words>5679</Words>
  <Application>Microsoft Office PowerPoint</Application>
  <PresentationFormat>Grand écran</PresentationFormat>
  <Paragraphs>595</Paragraphs>
  <Slides>42</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42</vt:i4>
      </vt:variant>
    </vt:vector>
  </HeadingPairs>
  <TitlesOfParts>
    <vt:vector size="51" baseType="lpstr">
      <vt:lpstr>Microsoft YaHei</vt:lpstr>
      <vt:lpstr>Arial</vt:lpstr>
      <vt:lpstr>Calibri</vt:lpstr>
      <vt:lpstr>Helvetica</vt:lpstr>
      <vt:lpstr>Segoe UI</vt:lpstr>
      <vt:lpstr>Symbol</vt:lpstr>
      <vt:lpstr>Times New Roman</vt:lpstr>
      <vt:lpstr>Wingdings</vt:lpstr>
      <vt:lpstr>masque PPT V3</vt:lpstr>
      <vt:lpstr>Commission paritaire locale des infirmiers</vt:lpstr>
      <vt:lpstr>SOMMAIRE</vt:lpstr>
      <vt:lpstr>Présentation PowerPoint</vt:lpstr>
      <vt:lpstr>Présentation PowerPoint</vt:lpstr>
      <vt:lpstr>Statistiques de dépenses 2024 : les principaux pointS à retenir</vt:lpstr>
      <vt:lpstr>Statistiques de Dépenses 2024 : points principaux</vt:lpstr>
      <vt:lpstr>Statistiques de Dépenses: points principaux</vt:lpstr>
      <vt:lpstr>Statistiques de Dépenses: points principaux</vt:lpstr>
      <vt:lpstr>Statistiques de Dépenses: les prescripteurs</vt:lpstr>
      <vt:lpstr>Présentation PowerPoint</vt:lpstr>
      <vt:lpstr>Groupe de travail conventionnel</vt:lpstr>
      <vt:lpstr>Groupe de travail conventionnel</vt:lpstr>
      <vt:lpstr>Groupe de travail conventionnel</vt:lpstr>
      <vt:lpstr>Groupe de travail conventionnel</vt:lpstr>
      <vt:lpstr>Groupe de travail conventionnel</vt:lpstr>
      <vt:lpstr>Soins éco responsable</vt:lpstr>
      <vt:lpstr>Soin éco responsable- des mémos</vt:lpstr>
      <vt:lpstr>Communication nationale le bon usage du médicament</vt:lpstr>
      <vt:lpstr>Campagne nationale Handifaction lancée le 3 décembre</vt:lpstr>
      <vt:lpstr>Handifaction: des outils pour les professionnels</vt:lpstr>
      <vt:lpstr>Campagne nationale Handifaction résultats régionaux</vt:lpstr>
      <vt:lpstr>Certificat de décès- point de situation national et local</vt:lpstr>
      <vt:lpstr>Forfait d’aide à la modernisation et à l’informatisation du cabinet (FAMI)</vt:lpstr>
      <vt:lpstr>Téléservice ReclaPS- Généralisation</vt:lpstr>
      <vt:lpstr>Téléservice ReclaPS- Généralisation</vt:lpstr>
      <vt:lpstr>Téléservice ReclaPS-Comment utiliser le service?</vt:lpstr>
      <vt:lpstr>Téléservice ReclaPS- connexion au service</vt:lpstr>
      <vt:lpstr>Téléservice ReclaPS- dépôt de la demande</vt:lpstr>
      <vt:lpstr>Téléservice ReclaPS- Suivi des réclamations</vt:lpstr>
      <vt:lpstr>Téléservice ReclaPS- comment utiliser le téléservice</vt:lpstr>
      <vt:lpstr>Téléservice ReclaPS- comment utiliser le téléservice</vt:lpstr>
      <vt:lpstr>Téléservice ReclaPS- comment utiliser le téléservice</vt:lpstr>
      <vt:lpstr>Présentation PowerPoint</vt:lpstr>
      <vt:lpstr>Accompagnement</vt:lpstr>
      <vt:lpstr>Numérique en santé</vt:lpstr>
      <vt:lpstr>Ordonnances numériques</vt:lpstr>
      <vt:lpstr>Qualité facturation (juin à octobre 2024)</vt:lpstr>
      <vt:lpstr>Présentation PowerPoint</vt:lpstr>
      <vt:lpstr>Contrôle facturation annuel- information </vt:lpstr>
      <vt:lpstr>Contrôle à visée pédagogique primo installé- évolution </vt:lpstr>
      <vt:lpstr>Déploiement dispositif PRADO insuffisance cardiaque</vt:lpstr>
      <vt:lpstr>Présentation PowerPoint</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VATUS ISABELLE</dc:creator>
  <cp:lastModifiedBy>HARTMANN MARTINE (CPAM DU TERRITOIRE DE BELFORT)</cp:lastModifiedBy>
  <cp:revision>185</cp:revision>
  <cp:lastPrinted>2024-06-25T11:18:35Z</cp:lastPrinted>
  <dcterms:created xsi:type="dcterms:W3CDTF">2020-11-13T16:13:20Z</dcterms:created>
  <dcterms:modified xsi:type="dcterms:W3CDTF">2025-03-19T16:04:45Z</dcterms:modified>
</cp:coreProperties>
</file>